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charts/chart17.xml" ContentType="application/vnd.openxmlformats-officedocument.drawingml.chart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charts/chart13.xml" ContentType="application/vnd.openxmlformats-officedocument.drawingml.chart+xml"/>
  <Override PartName="/ppt/charts/chart15.xml" ContentType="application/vnd.openxmlformats-officedocument.drawingml.char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charts/chart9.xml" ContentType="application/vnd.openxmlformats-officedocument.drawingml.chart+xml"/>
  <Override PartName="/ppt/charts/chart11.xml" ContentType="application/vnd.openxmlformats-officedocument.drawingml.chart+xml"/>
  <Override PartName="/ppt/charts/chart7.xml" ContentType="application/vnd.openxmlformats-officedocument.drawingml.chart+xml"/>
  <Default Extension="xlsx" ContentType="application/vnd.openxmlformats-officedocument.spreadsheetml.sheet"/>
  <Override PartName="/ppt/charts/chart3.xml" ContentType="application/vnd.openxmlformats-officedocument.drawingml.chart+xml"/>
  <Override PartName="/ppt/charts/chart5.xml" ContentType="application/vnd.openxmlformats-officedocument.drawingml.chart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charts/style1.xml" ContentType="application/vnd.ms-office.chartstyl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charts/chart18.xml" ContentType="application/vnd.openxmlformats-officedocument.drawingml.char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charts/chart16.xml" ContentType="application/vnd.openxmlformats-officedocument.drawingml.char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charts/chart14.xml" ContentType="application/vnd.openxmlformats-officedocument.drawingml.char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charts/chart8.xml" ContentType="application/vnd.openxmlformats-officedocument.drawingml.chart+xml"/>
  <Override PartName="/ppt/charts/chart12.xml" ContentType="application/vnd.openxmlformats-officedocument.drawingml.chart+xml"/>
  <Override PartName="/ppt/charts/colors1.xml" ContentType="application/vnd.ms-office.chartcolorstyle+xml"/>
  <Override PartName="/ppt/slideLayouts/slideLayout10.xml" ContentType="application/vnd.openxmlformats-officedocument.presentationml.slideLayout+xml"/>
  <Default Extension="gif" ContentType="image/gif"/>
  <Override PartName="/ppt/charts/chart6.xml" ContentType="application/vnd.openxmlformats-officedocument.drawingml.chart+xml"/>
  <Override PartName="/ppt/charts/chart10.xml" ContentType="application/vnd.openxmlformats-officedocument.drawingml.chart+xml"/>
  <Override PartName="/ppt/charts/chart4.xml" ContentType="application/vnd.openxmlformats-officedocument.drawingml.chart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charts/chart2.xml" ContentType="application/vnd.openxmlformats-officedocument.drawingml.chart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Default Extension="rels" ContentType="application/vnd.openxmlformats-package.relationship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5"/>
  </p:notesMasterIdLst>
  <p:sldIdLst>
    <p:sldId id="256" r:id="rId2"/>
    <p:sldId id="260" r:id="rId3"/>
    <p:sldId id="364" r:id="rId4"/>
    <p:sldId id="318" r:id="rId5"/>
    <p:sldId id="319" r:id="rId6"/>
    <p:sldId id="323" r:id="rId7"/>
    <p:sldId id="324" r:id="rId8"/>
    <p:sldId id="320" r:id="rId9"/>
    <p:sldId id="325" r:id="rId10"/>
    <p:sldId id="261" r:id="rId11"/>
    <p:sldId id="327" r:id="rId12"/>
    <p:sldId id="321" r:id="rId13"/>
    <p:sldId id="329" r:id="rId14"/>
    <p:sldId id="365" r:id="rId15"/>
    <p:sldId id="322" r:id="rId16"/>
    <p:sldId id="326" r:id="rId17"/>
    <p:sldId id="331" r:id="rId18"/>
    <p:sldId id="330" r:id="rId19"/>
    <p:sldId id="263" r:id="rId20"/>
    <p:sldId id="328" r:id="rId21"/>
    <p:sldId id="308" r:id="rId22"/>
    <p:sldId id="309" r:id="rId23"/>
    <p:sldId id="332" r:id="rId24"/>
    <p:sldId id="333" r:id="rId25"/>
    <p:sldId id="368" r:id="rId26"/>
    <p:sldId id="336" r:id="rId27"/>
    <p:sldId id="337" r:id="rId28"/>
    <p:sldId id="335" r:id="rId29"/>
    <p:sldId id="339" r:id="rId30"/>
    <p:sldId id="347" r:id="rId31"/>
    <p:sldId id="349" r:id="rId32"/>
    <p:sldId id="369" r:id="rId33"/>
    <p:sldId id="350" r:id="rId34"/>
    <p:sldId id="360" r:id="rId35"/>
    <p:sldId id="351" r:id="rId36"/>
    <p:sldId id="361" r:id="rId37"/>
    <p:sldId id="352" r:id="rId38"/>
    <p:sldId id="362" r:id="rId39"/>
    <p:sldId id="353" r:id="rId40"/>
    <p:sldId id="363" r:id="rId41"/>
    <p:sldId id="271" r:id="rId42"/>
    <p:sldId id="280" r:id="rId43"/>
    <p:sldId id="281" r:id="rId44"/>
    <p:sldId id="282" r:id="rId45"/>
    <p:sldId id="283" r:id="rId46"/>
    <p:sldId id="285" r:id="rId47"/>
    <p:sldId id="286" r:id="rId48"/>
    <p:sldId id="287" r:id="rId49"/>
    <p:sldId id="288" r:id="rId50"/>
    <p:sldId id="289" r:id="rId51"/>
    <p:sldId id="290" r:id="rId52"/>
    <p:sldId id="291" r:id="rId53"/>
    <p:sldId id="292" r:id="rId54"/>
    <p:sldId id="293" r:id="rId55"/>
    <p:sldId id="294" r:id="rId56"/>
    <p:sldId id="295" r:id="rId57"/>
    <p:sldId id="284" r:id="rId58"/>
    <p:sldId id="343" r:id="rId59"/>
    <p:sldId id="355" r:id="rId60"/>
    <p:sldId id="344" r:id="rId61"/>
    <p:sldId id="346" r:id="rId62"/>
    <p:sldId id="345" r:id="rId63"/>
    <p:sldId id="367" r:id="rId64"/>
  </p:sldIdLst>
  <p:sldSz cx="12192000" cy="6858000"/>
  <p:notesSz cx="6797675" cy="9928225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FFFF"/>
    <a:srgbClr val="DE0000"/>
    <a:srgbClr val="FF66FF"/>
    <a:srgbClr val="FFFFCC"/>
    <a:srgbClr val="132A77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สไตล์สีปานกลาง 2 - เน้น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ลักษณะสีปานกลาง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ไม่มีลักษณะ, เส้นตาราง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662" autoAdjust="0"/>
    <p:restoredTop sz="94660" autoAdjust="0"/>
  </p:normalViewPr>
  <p:slideViewPr>
    <p:cSldViewPr snapToGrid="0">
      <p:cViewPr varScale="1">
        <p:scale>
          <a:sx n="113" d="100"/>
          <a:sy n="113" d="100"/>
        </p:scale>
        <p:origin x="-390" y="-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Microsoft_Office_Excel1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oleObject" Target="file:///K:\&#3623;&#3636;&#3592;&#3633;&#3618;&#3648;&#3588;&#3619;&#3639;&#3656;&#3629;&#3591;&#3592;&#3633;&#3610;&#3648;&#3623;&#3621;&#3634;&#3651;&#3609;&#3585;&#3634;&#3619;&#3623;&#3636;&#3656;&#3591;100&#3648;&#3617;&#3605;&#3619;\analysis.xlsx" TargetMode="External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oleObject" Target="file:///K:\&#3623;&#3636;&#3592;&#3633;&#3618;&#3648;&#3588;&#3619;&#3639;&#3656;&#3629;&#3591;&#3592;&#3633;&#3610;&#3648;&#3623;&#3621;&#3634;&#3651;&#3609;&#3585;&#3634;&#3619;&#3623;&#3636;&#3656;&#3591;100&#3648;&#3617;&#3605;&#3619;\analysis.xlsx" TargetMode="External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oleObject" Target="file:///K:\&#3623;&#3636;&#3592;&#3633;&#3618;&#3648;&#3588;&#3619;&#3639;&#3656;&#3629;&#3591;&#3592;&#3633;&#3610;&#3648;&#3623;&#3621;&#3634;&#3651;&#3609;&#3585;&#3634;&#3619;&#3623;&#3636;&#3656;&#3591;100&#3648;&#3617;&#3605;&#3619;\analysis.xlsx" TargetMode="External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oleObject" Target="file:///K:\&#3623;&#3636;&#3592;&#3633;&#3618;&#3648;&#3588;&#3619;&#3639;&#3656;&#3629;&#3591;&#3592;&#3633;&#3610;&#3648;&#3623;&#3621;&#3634;&#3651;&#3609;&#3585;&#3634;&#3619;&#3623;&#3636;&#3656;&#3591;100&#3648;&#3617;&#3605;&#3619;\analysis.xlsx" TargetMode="External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oleObject" Target="file:///K:\&#3623;&#3636;&#3592;&#3633;&#3618;&#3648;&#3588;&#3619;&#3639;&#3656;&#3629;&#3591;&#3592;&#3633;&#3610;&#3648;&#3623;&#3621;&#3634;&#3651;&#3609;&#3585;&#3634;&#3619;&#3623;&#3636;&#3656;&#3591;100&#3648;&#3617;&#3605;&#3619;\analysis.xlsx" TargetMode="External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oleObject" Target="file:///K:\&#3623;&#3636;&#3592;&#3633;&#3618;&#3648;&#3588;&#3619;&#3639;&#3656;&#3629;&#3591;&#3592;&#3633;&#3610;&#3648;&#3623;&#3621;&#3634;&#3651;&#3609;&#3585;&#3634;&#3619;&#3623;&#3636;&#3656;&#3591;100&#3648;&#3617;&#3605;&#3619;\analysis.xlsx" TargetMode="External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oleObject" Target="file:///K:\&#3623;&#3636;&#3592;&#3633;&#3618;&#3648;&#3588;&#3619;&#3639;&#3656;&#3629;&#3591;&#3592;&#3633;&#3610;&#3648;&#3623;&#3621;&#3634;&#3651;&#3609;&#3585;&#3634;&#3619;&#3623;&#3636;&#3656;&#3591;100&#3648;&#3617;&#3605;&#3619;\analysis.xlsx" TargetMode="External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oleObject" Target="file:///K:\&#3623;&#3636;&#3592;&#3633;&#3618;&#3648;&#3588;&#3619;&#3639;&#3656;&#3629;&#3591;&#3592;&#3633;&#3610;&#3648;&#3623;&#3621;&#3634;&#3651;&#3609;&#3585;&#3634;&#3619;&#3623;&#3636;&#3656;&#3591;100&#3648;&#3617;&#3605;&#3619;\analysis.xlsx" TargetMode="External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oleObject" Target="file:///K:\&#3623;&#3636;&#3592;&#3633;&#3618;&#3648;&#3588;&#3619;&#3639;&#3656;&#3629;&#3591;&#3592;&#3633;&#3610;&#3648;&#3623;&#3621;&#3634;&#3651;&#3609;&#3585;&#3634;&#3619;&#3623;&#3636;&#3656;&#3591;100&#3648;&#3617;&#3605;&#3619;\analysi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Microsoft_Office_Excel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Microsoft_Office_Excel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Microsoft_Office_Excel4.xlsx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oleObject" Target="file:///K:\&#3623;&#3636;&#3592;&#3633;&#3618;&#3648;&#3588;&#3619;&#3639;&#3656;&#3629;&#3591;&#3592;&#3633;&#3610;&#3648;&#3623;&#3621;&#3634;&#3651;&#3609;&#3585;&#3634;&#3619;&#3623;&#3636;&#3656;&#3591;100&#3648;&#3617;&#3605;&#3619;\analysis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K:\&#3623;&#3636;&#3592;&#3633;&#3618;&#3648;&#3588;&#3619;&#3639;&#3656;&#3629;&#3591;&#3592;&#3633;&#3610;&#3648;&#3623;&#3621;&#3634;&#3651;&#3609;&#3585;&#3634;&#3619;&#3623;&#3636;&#3656;&#3591;100&#3648;&#3617;&#3605;&#3619;\analysis.xlsx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file:///K:\&#3623;&#3636;&#3592;&#3633;&#3618;&#3648;&#3588;&#3619;&#3639;&#3656;&#3629;&#3591;&#3592;&#3633;&#3610;&#3648;&#3623;&#3621;&#3634;&#3651;&#3609;&#3585;&#3634;&#3619;&#3623;&#3636;&#3656;&#3591;100&#3648;&#3617;&#3605;&#3619;\analysis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file:///K:\&#3623;&#3636;&#3592;&#3633;&#3618;&#3648;&#3588;&#3619;&#3639;&#3656;&#3629;&#3591;&#3592;&#3633;&#3610;&#3648;&#3623;&#3621;&#3634;&#3651;&#3609;&#3585;&#3634;&#3619;&#3623;&#3636;&#3656;&#3591;100&#3648;&#3617;&#3605;&#3619;\analysis.xlsx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file:///K:\&#3623;&#3636;&#3592;&#3633;&#3618;&#3648;&#3588;&#3619;&#3639;&#3656;&#3629;&#3591;&#3592;&#3633;&#3610;&#3648;&#3623;&#3621;&#3634;&#3651;&#3609;&#3585;&#3634;&#3619;&#3623;&#3636;&#3656;&#3591;100&#3648;&#3617;&#3605;&#3619;\analysi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th-TH"/>
  <c:style val="42"/>
  <c:chart>
    <c:plotArea>
      <c:layout/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First</c:v>
                </c:pt>
              </c:strCache>
            </c:strRef>
          </c:tx>
          <c:spPr>
            <a:ln w="28575">
              <a:solidFill>
                <a:schemeClr val="tx1"/>
              </a:solidFill>
            </a:ln>
          </c:spPr>
          <c:dLbls>
            <c:spPr>
              <a:noFill/>
              <a:ln>
                <a:noFill/>
              </a:ln>
              <a:effectLst/>
            </c:spPr>
            <c:showVal val="1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First person</c:v>
                </c:pt>
                <c:pt idx="1">
                  <c:v>Second person</c:v>
                </c:pt>
                <c:pt idx="2">
                  <c:v>Third person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3.02</c:v>
                </c:pt>
                <c:pt idx="1">
                  <c:v>2.9099999999999997</c:v>
                </c:pt>
                <c:pt idx="2">
                  <c:v>3.19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Second</c:v>
                </c:pt>
              </c:strCache>
            </c:strRef>
          </c:tx>
          <c:spPr>
            <a:ln w="28575">
              <a:solidFill>
                <a:schemeClr val="tx1"/>
              </a:solidFill>
            </a:ln>
          </c:spPr>
          <c:dLbls>
            <c:spPr>
              <a:noFill/>
              <a:ln>
                <a:noFill/>
              </a:ln>
              <a:effectLst/>
            </c:spPr>
            <c:showVal val="1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First person</c:v>
                </c:pt>
                <c:pt idx="1">
                  <c:v>Second person</c:v>
                </c:pt>
                <c:pt idx="2">
                  <c:v>Third person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3.06</c:v>
                </c:pt>
                <c:pt idx="1">
                  <c:v>2.3899999999999997</c:v>
                </c:pt>
                <c:pt idx="2">
                  <c:v>2.84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Third</c:v>
                </c:pt>
              </c:strCache>
            </c:strRef>
          </c:tx>
          <c:spPr>
            <a:ln w="28575">
              <a:solidFill>
                <a:schemeClr val="tx1"/>
              </a:solidFill>
            </a:ln>
          </c:spPr>
          <c:dLbls>
            <c:spPr>
              <a:noFill/>
              <a:ln>
                <a:noFill/>
              </a:ln>
              <a:effectLst/>
            </c:spPr>
            <c:showVal val="1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First person</c:v>
                </c:pt>
                <c:pt idx="1">
                  <c:v>Second person</c:v>
                </c:pt>
                <c:pt idx="2">
                  <c:v>Third person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2.8699999999999997</c:v>
                </c:pt>
                <c:pt idx="1">
                  <c:v>3.05</c:v>
                </c:pt>
                <c:pt idx="2">
                  <c:v>2.94</c:v>
                </c:pt>
              </c:numCache>
            </c:numRef>
          </c:val>
        </c:ser>
        <c:dLbls>
          <c:showVal val="1"/>
        </c:dLbls>
        <c:axId val="200638464"/>
        <c:axId val="200640000"/>
      </c:barChart>
      <c:catAx>
        <c:axId val="200638464"/>
        <c:scaling>
          <c:orientation val="minMax"/>
        </c:scaling>
        <c:axPos val="b"/>
        <c:numFmt formatCode="General" sourceLinked="0"/>
        <c:tickLblPos val="nextTo"/>
        <c:crossAx val="200640000"/>
        <c:crosses val="autoZero"/>
        <c:auto val="1"/>
        <c:lblAlgn val="ctr"/>
        <c:lblOffset val="100"/>
      </c:catAx>
      <c:valAx>
        <c:axId val="200640000"/>
        <c:scaling>
          <c:orientation val="minMax"/>
          <c:max val="3.5"/>
          <c:min val="2"/>
        </c:scaling>
        <c:axPos val="l"/>
        <c:majorGridlines/>
        <c:numFmt formatCode="General" sourceLinked="1"/>
        <c:tickLblPos val="nextTo"/>
        <c:crossAx val="200638464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84966776531467769"/>
          <c:y val="0.35929510212899929"/>
          <c:w val="0.11833879847497308"/>
          <c:h val="0.33622516792902696"/>
        </c:manualLayout>
      </c:layout>
    </c:legend>
    <c:plotVisOnly val="1"/>
    <c:dispBlanksAs val="gap"/>
  </c:chart>
  <c:txPr>
    <a:bodyPr/>
    <a:lstStyle/>
    <a:p>
      <a:pPr>
        <a:defRPr sz="2400"/>
      </a:pPr>
      <a:endParaRPr lang="th-TH"/>
    </a:p>
  </c:txPr>
  <c:externalData r:id="rId1"/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th-TH"/>
  <c:style val="28"/>
  <c:chart>
    <c:title>
      <c:tx>
        <c:rich>
          <a:bodyPr rot="0" vert="horz"/>
          <a:lstStyle/>
          <a:p>
            <a:pPr>
              <a:defRPr/>
            </a:pPr>
            <a:r>
              <a:rPr lang="en-US" dirty="0" smtClean="0"/>
              <a:t>Fifth</a:t>
            </a:r>
            <a:r>
              <a:rPr lang="en-US" baseline="0" dirty="0" smtClean="0"/>
              <a:t> person</a:t>
            </a:r>
            <a:endParaRPr lang="th-TH" dirty="0"/>
          </a:p>
        </c:rich>
      </c:tx>
      <c:layout/>
    </c:title>
    <c:plotArea>
      <c:layout/>
      <c:scatterChart>
        <c:scatterStyle val="lineMarker"/>
        <c:ser>
          <c:idx val="0"/>
          <c:order val="0"/>
          <c:tx>
            <c:v>คนที่ 5</c:v>
          </c:tx>
          <c:marker>
            <c:spPr>
              <a:solidFill>
                <a:srgbClr val="FFFF00"/>
              </a:solidFill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chart'!$I$6:$M$6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5.6818181818181834</c:v>
                </c:pt>
                <c:pt idx="2">
                  <c:v>6.5645514223194645</c:v>
                </c:pt>
                <c:pt idx="3">
                  <c:v>6.7681895093062447</c:v>
                </c:pt>
                <c:pt idx="4">
                  <c:v>6.8775790921595599</c:v>
                </c:pt>
              </c:numCache>
            </c:numRef>
          </c:yVal>
        </c:ser>
        <c:dLbls/>
        <c:axId val="204176768"/>
        <c:axId val="204199424"/>
      </c:scatterChart>
      <c:valAx>
        <c:axId val="204176768"/>
        <c:scaling>
          <c:orientation val="minMax"/>
          <c:max val="50"/>
        </c:scaling>
        <c:axPos val="b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n-US" dirty="0" smtClean="0"/>
                  <a:t>Distance</a:t>
                </a:r>
                <a:r>
                  <a:rPr lang="th-TH" dirty="0" smtClean="0"/>
                  <a:t> </a:t>
                </a:r>
                <a:r>
                  <a:rPr lang="en-US" dirty="0"/>
                  <a:t>(m)</a:t>
                </a:r>
              </a:p>
            </c:rich>
          </c:tx>
          <c:layout/>
        </c:title>
        <c:numFmt formatCode="General" sourceLinked="1"/>
        <c:majorTickMark val="none"/>
        <c:tickLblPos val="nextTo"/>
        <c:txPr>
          <a:bodyPr rot="-60000000" vert="horz"/>
          <a:lstStyle/>
          <a:p>
            <a:pPr>
              <a:defRPr b="1"/>
            </a:pPr>
            <a:endParaRPr lang="th-TH"/>
          </a:p>
        </c:txPr>
        <c:crossAx val="204199424"/>
        <c:crosses val="autoZero"/>
        <c:crossBetween val="midCat"/>
        <c:majorUnit val="5"/>
      </c:valAx>
      <c:valAx>
        <c:axId val="204199424"/>
        <c:scaling>
          <c:orientation val="minMax"/>
        </c:scaling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Speed</a:t>
                </a:r>
                <a:r>
                  <a:rPr lang="th-TH" dirty="0" smtClean="0"/>
                  <a:t> </a:t>
                </a:r>
                <a:r>
                  <a:rPr lang="en-US" dirty="0"/>
                  <a:t>(m/s)</a:t>
                </a:r>
              </a:p>
            </c:rich>
          </c:tx>
          <c:layout/>
        </c:title>
        <c:numFmt formatCode="General" sourceLinked="1"/>
        <c:majorTickMark val="none"/>
        <c:tickLblPos val="nextTo"/>
        <c:txPr>
          <a:bodyPr rot="-60000000" vert="horz"/>
          <a:lstStyle/>
          <a:p>
            <a:pPr>
              <a:defRPr b="1"/>
            </a:pPr>
            <a:endParaRPr lang="th-TH"/>
          </a:p>
        </c:txPr>
        <c:crossAx val="204176768"/>
        <c:crosses val="autoZero"/>
        <c:crossBetween val="midCat"/>
      </c:valAx>
      <c:spPr>
        <a:solidFill>
          <a:schemeClr val="accent5">
            <a:lumMod val="50000"/>
          </a:schemeClr>
        </a:solidFill>
      </c:spPr>
    </c:plotArea>
    <c:plotVisOnly val="1"/>
    <c:dispBlanksAs val="gap"/>
  </c:chart>
  <c:txPr>
    <a:bodyPr/>
    <a:lstStyle/>
    <a:p>
      <a:pPr>
        <a:defRPr sz="2400"/>
      </a:pPr>
      <a:endParaRPr lang="th-TH"/>
    </a:p>
  </c:txPr>
  <c:externalData r:id="rId1"/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th-TH"/>
  <c:style val="28"/>
  <c:chart>
    <c:title>
      <c:tx>
        <c:rich>
          <a:bodyPr rot="0" vert="horz"/>
          <a:lstStyle/>
          <a:p>
            <a:pPr>
              <a:defRPr/>
            </a:pPr>
            <a:r>
              <a:rPr lang="en-US" dirty="0" smtClean="0"/>
              <a:t>Sixth</a:t>
            </a:r>
            <a:r>
              <a:rPr lang="en-US" baseline="0" dirty="0" smtClean="0"/>
              <a:t> person</a:t>
            </a:r>
            <a:endParaRPr lang="th-TH" dirty="0"/>
          </a:p>
        </c:rich>
      </c:tx>
      <c:layout/>
    </c:title>
    <c:plotArea>
      <c:layout/>
      <c:scatterChart>
        <c:scatterStyle val="lineMarker"/>
        <c:ser>
          <c:idx val="0"/>
          <c:order val="0"/>
          <c:tx>
            <c:v>คนที่ 6</c:v>
          </c:tx>
          <c:marker>
            <c:spPr>
              <a:solidFill>
                <a:srgbClr val="FFFF00"/>
              </a:solidFill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chart'!$I$7:$M$7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5.4347826086956506</c:v>
                </c:pt>
                <c:pt idx="2">
                  <c:v>6.4655172413792998</c:v>
                </c:pt>
                <c:pt idx="3">
                  <c:v>6.6555740432612245</c:v>
                </c:pt>
                <c:pt idx="4">
                  <c:v>6.9060773480662965</c:v>
                </c:pt>
              </c:numCache>
            </c:numRef>
          </c:yVal>
        </c:ser>
        <c:dLbls/>
        <c:axId val="204638080"/>
        <c:axId val="204660736"/>
      </c:scatterChart>
      <c:valAx>
        <c:axId val="204638080"/>
        <c:scaling>
          <c:orientation val="minMax"/>
          <c:max val="50"/>
        </c:scaling>
        <c:axPos val="b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n-US" dirty="0" smtClean="0"/>
                  <a:t>Speed</a:t>
                </a:r>
                <a:r>
                  <a:rPr lang="th-TH" dirty="0" smtClean="0"/>
                  <a:t> </a:t>
                </a:r>
                <a:r>
                  <a:rPr lang="en-US" dirty="0"/>
                  <a:t>(m)</a:t>
                </a:r>
              </a:p>
            </c:rich>
          </c:tx>
          <c:layout/>
        </c:title>
        <c:numFmt formatCode="General" sourceLinked="1"/>
        <c:majorTickMark val="none"/>
        <c:tickLblPos val="nextTo"/>
        <c:txPr>
          <a:bodyPr rot="-60000000" vert="horz"/>
          <a:lstStyle/>
          <a:p>
            <a:pPr>
              <a:defRPr b="1"/>
            </a:pPr>
            <a:endParaRPr lang="th-TH"/>
          </a:p>
        </c:txPr>
        <c:crossAx val="204660736"/>
        <c:crosses val="autoZero"/>
        <c:crossBetween val="midCat"/>
        <c:majorUnit val="5"/>
      </c:valAx>
      <c:valAx>
        <c:axId val="204660736"/>
        <c:scaling>
          <c:orientation val="minMax"/>
        </c:scaling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Speed</a:t>
                </a:r>
                <a:r>
                  <a:rPr lang="th-TH" dirty="0" smtClean="0"/>
                  <a:t> </a:t>
                </a:r>
                <a:r>
                  <a:rPr lang="en-US" dirty="0"/>
                  <a:t>(m/s)</a:t>
                </a:r>
              </a:p>
            </c:rich>
          </c:tx>
          <c:layout/>
        </c:title>
        <c:numFmt formatCode="General" sourceLinked="1"/>
        <c:majorTickMark val="none"/>
        <c:tickLblPos val="nextTo"/>
        <c:txPr>
          <a:bodyPr rot="-60000000" vert="horz"/>
          <a:lstStyle/>
          <a:p>
            <a:pPr>
              <a:defRPr b="1"/>
            </a:pPr>
            <a:endParaRPr lang="th-TH"/>
          </a:p>
        </c:txPr>
        <c:crossAx val="204638080"/>
        <c:crosses val="autoZero"/>
        <c:crossBetween val="midCat"/>
      </c:valAx>
      <c:spPr>
        <a:solidFill>
          <a:schemeClr val="accent5">
            <a:lumMod val="50000"/>
          </a:schemeClr>
        </a:solidFill>
      </c:spPr>
    </c:plotArea>
    <c:plotVisOnly val="1"/>
    <c:dispBlanksAs val="gap"/>
  </c:chart>
  <c:txPr>
    <a:bodyPr/>
    <a:lstStyle/>
    <a:p>
      <a:pPr>
        <a:defRPr sz="2400"/>
      </a:pPr>
      <a:endParaRPr lang="th-TH"/>
    </a:p>
  </c:txPr>
  <c:externalData r:id="rId1"/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th-TH"/>
  <c:style val="28"/>
  <c:chart>
    <c:title>
      <c:tx>
        <c:rich>
          <a:bodyPr rot="0" vert="horz"/>
          <a:lstStyle/>
          <a:p>
            <a:pPr>
              <a:defRPr/>
            </a:pPr>
            <a:r>
              <a:rPr lang="en-US" dirty="0" smtClean="0"/>
              <a:t>Seventh</a:t>
            </a:r>
            <a:r>
              <a:rPr lang="en-US" baseline="0" dirty="0" smtClean="0"/>
              <a:t> person</a:t>
            </a:r>
            <a:endParaRPr lang="th-TH" dirty="0"/>
          </a:p>
        </c:rich>
      </c:tx>
      <c:layout/>
    </c:title>
    <c:plotArea>
      <c:layout/>
      <c:scatterChart>
        <c:scatterStyle val="lineMarker"/>
        <c:ser>
          <c:idx val="0"/>
          <c:order val="0"/>
          <c:tx>
            <c:v>คนที่ 7</c:v>
          </c:tx>
          <c:marker>
            <c:spPr>
              <a:solidFill>
                <a:srgbClr val="FFFF00"/>
              </a:solidFill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chart'!$I$8:$M$8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5.3380782918149494</c:v>
                </c:pt>
                <c:pt idx="2">
                  <c:v>6.1855670103092786</c:v>
                </c:pt>
                <c:pt idx="3">
                  <c:v>6.5040650406504055</c:v>
                </c:pt>
                <c:pt idx="4">
                  <c:v>6.6844919786096249</c:v>
                </c:pt>
              </c:numCache>
            </c:numRef>
          </c:yVal>
        </c:ser>
        <c:dLbls/>
        <c:axId val="204726656"/>
        <c:axId val="204728576"/>
      </c:scatterChart>
      <c:valAx>
        <c:axId val="204726656"/>
        <c:scaling>
          <c:orientation val="minMax"/>
          <c:max val="50"/>
        </c:scaling>
        <c:axPos val="b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n-US" dirty="0" smtClean="0"/>
                  <a:t>Distance</a:t>
                </a:r>
                <a:r>
                  <a:rPr lang="th-TH" dirty="0" smtClean="0"/>
                  <a:t> </a:t>
                </a:r>
                <a:r>
                  <a:rPr lang="en-US" dirty="0"/>
                  <a:t>(m)</a:t>
                </a:r>
              </a:p>
            </c:rich>
          </c:tx>
          <c:layout/>
        </c:title>
        <c:numFmt formatCode="General" sourceLinked="1"/>
        <c:majorTickMark val="none"/>
        <c:tickLblPos val="nextTo"/>
        <c:txPr>
          <a:bodyPr rot="-60000000" vert="horz"/>
          <a:lstStyle/>
          <a:p>
            <a:pPr>
              <a:defRPr b="1"/>
            </a:pPr>
            <a:endParaRPr lang="th-TH"/>
          </a:p>
        </c:txPr>
        <c:crossAx val="204728576"/>
        <c:crosses val="autoZero"/>
        <c:crossBetween val="midCat"/>
        <c:majorUnit val="5"/>
      </c:valAx>
      <c:valAx>
        <c:axId val="204728576"/>
        <c:scaling>
          <c:orientation val="minMax"/>
        </c:scaling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Speed</a:t>
                </a:r>
                <a:r>
                  <a:rPr lang="th-TH" dirty="0" smtClean="0"/>
                  <a:t> </a:t>
                </a:r>
                <a:r>
                  <a:rPr lang="en-US" dirty="0"/>
                  <a:t>(m/s)</a:t>
                </a:r>
              </a:p>
            </c:rich>
          </c:tx>
          <c:layout/>
        </c:title>
        <c:numFmt formatCode="General" sourceLinked="1"/>
        <c:majorTickMark val="none"/>
        <c:tickLblPos val="nextTo"/>
        <c:txPr>
          <a:bodyPr rot="-60000000" vert="horz"/>
          <a:lstStyle/>
          <a:p>
            <a:pPr>
              <a:defRPr b="1"/>
            </a:pPr>
            <a:endParaRPr lang="th-TH"/>
          </a:p>
        </c:txPr>
        <c:crossAx val="204726656"/>
        <c:crosses val="autoZero"/>
        <c:crossBetween val="midCat"/>
      </c:valAx>
      <c:spPr>
        <a:solidFill>
          <a:schemeClr val="accent5">
            <a:lumMod val="50000"/>
          </a:schemeClr>
        </a:solidFill>
      </c:spPr>
    </c:plotArea>
    <c:plotVisOnly val="1"/>
    <c:dispBlanksAs val="gap"/>
  </c:chart>
  <c:txPr>
    <a:bodyPr/>
    <a:lstStyle/>
    <a:p>
      <a:pPr>
        <a:defRPr sz="2400"/>
      </a:pPr>
      <a:endParaRPr lang="th-TH"/>
    </a:p>
  </c:txPr>
  <c:externalData r:id="rId1"/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th-TH"/>
  <c:style val="28"/>
  <c:chart>
    <c:title>
      <c:tx>
        <c:rich>
          <a:bodyPr rot="0" vert="horz"/>
          <a:lstStyle/>
          <a:p>
            <a:pPr>
              <a:defRPr/>
            </a:pPr>
            <a:r>
              <a:rPr lang="en-US" dirty="0" smtClean="0"/>
              <a:t>Eighth</a:t>
            </a:r>
            <a:r>
              <a:rPr lang="en-US" baseline="0" dirty="0" smtClean="0"/>
              <a:t> person</a:t>
            </a:r>
            <a:endParaRPr lang="th-TH" dirty="0"/>
          </a:p>
        </c:rich>
      </c:tx>
      <c:layout/>
    </c:title>
    <c:plotArea>
      <c:layout/>
      <c:scatterChart>
        <c:scatterStyle val="lineMarker"/>
        <c:ser>
          <c:idx val="0"/>
          <c:order val="0"/>
          <c:tx>
            <c:v>คนที่ 8</c:v>
          </c:tx>
          <c:marker>
            <c:spPr>
              <a:solidFill>
                <a:srgbClr val="FFFF00"/>
              </a:solidFill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chart'!$I$9:$M$9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5.6179775280898721</c:v>
                </c:pt>
                <c:pt idx="2">
                  <c:v>6.6815144766146881</c:v>
                </c:pt>
                <c:pt idx="3">
                  <c:v>7.0052539404553418</c:v>
                </c:pt>
                <c:pt idx="4">
                  <c:v>7.2150072150072155</c:v>
                </c:pt>
              </c:numCache>
            </c:numRef>
          </c:yVal>
        </c:ser>
        <c:dLbls/>
        <c:axId val="205191808"/>
        <c:axId val="205325056"/>
      </c:scatterChart>
      <c:valAx>
        <c:axId val="205191808"/>
        <c:scaling>
          <c:orientation val="minMax"/>
          <c:max val="50"/>
        </c:scaling>
        <c:axPos val="b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n-US" dirty="0" smtClean="0"/>
                  <a:t>Distance</a:t>
                </a:r>
                <a:r>
                  <a:rPr lang="th-TH" dirty="0" smtClean="0"/>
                  <a:t> </a:t>
                </a:r>
                <a:r>
                  <a:rPr lang="en-US" dirty="0"/>
                  <a:t>(m)</a:t>
                </a:r>
              </a:p>
            </c:rich>
          </c:tx>
          <c:layout/>
        </c:title>
        <c:numFmt formatCode="General" sourceLinked="1"/>
        <c:majorTickMark val="none"/>
        <c:tickLblPos val="nextTo"/>
        <c:txPr>
          <a:bodyPr rot="-60000000" vert="horz"/>
          <a:lstStyle/>
          <a:p>
            <a:pPr>
              <a:defRPr b="1"/>
            </a:pPr>
            <a:endParaRPr lang="th-TH"/>
          </a:p>
        </c:txPr>
        <c:crossAx val="205325056"/>
        <c:crosses val="autoZero"/>
        <c:crossBetween val="midCat"/>
        <c:majorUnit val="5"/>
      </c:valAx>
      <c:valAx>
        <c:axId val="205325056"/>
        <c:scaling>
          <c:orientation val="minMax"/>
        </c:scaling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Speed</a:t>
                </a:r>
                <a:r>
                  <a:rPr lang="th-TH" dirty="0" smtClean="0"/>
                  <a:t> </a:t>
                </a:r>
                <a:r>
                  <a:rPr lang="en-US" dirty="0"/>
                  <a:t>(m/s)</a:t>
                </a:r>
              </a:p>
            </c:rich>
          </c:tx>
          <c:layout/>
        </c:title>
        <c:numFmt formatCode="General" sourceLinked="1"/>
        <c:majorTickMark val="none"/>
        <c:tickLblPos val="nextTo"/>
        <c:txPr>
          <a:bodyPr rot="-60000000" vert="horz"/>
          <a:lstStyle/>
          <a:p>
            <a:pPr>
              <a:defRPr b="1"/>
            </a:pPr>
            <a:endParaRPr lang="th-TH"/>
          </a:p>
        </c:txPr>
        <c:crossAx val="205191808"/>
        <c:crosses val="autoZero"/>
        <c:crossBetween val="midCat"/>
      </c:valAx>
      <c:spPr>
        <a:solidFill>
          <a:schemeClr val="accent5">
            <a:lumMod val="50000"/>
          </a:schemeClr>
        </a:solidFill>
      </c:spPr>
    </c:plotArea>
    <c:plotVisOnly val="1"/>
    <c:dispBlanksAs val="gap"/>
  </c:chart>
  <c:txPr>
    <a:bodyPr/>
    <a:lstStyle/>
    <a:p>
      <a:pPr>
        <a:defRPr sz="2400"/>
      </a:pPr>
      <a:endParaRPr lang="th-TH"/>
    </a:p>
  </c:txPr>
  <c:externalData r:id="rId1"/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th-TH"/>
  <c:style val="28"/>
  <c:chart>
    <c:title>
      <c:tx>
        <c:rich>
          <a:bodyPr rot="0" vert="horz"/>
          <a:lstStyle/>
          <a:p>
            <a:pPr>
              <a:defRPr/>
            </a:pPr>
            <a:r>
              <a:rPr lang="en-US" dirty="0" smtClean="0"/>
              <a:t>Ninth person</a:t>
            </a:r>
            <a:endParaRPr lang="th-TH" dirty="0"/>
          </a:p>
        </c:rich>
      </c:tx>
      <c:layout/>
    </c:title>
    <c:plotArea>
      <c:layout/>
      <c:scatterChart>
        <c:scatterStyle val="lineMarker"/>
        <c:ser>
          <c:idx val="0"/>
          <c:order val="0"/>
          <c:tx>
            <c:v>คนที่ 9</c:v>
          </c:tx>
          <c:marker>
            <c:spPr>
              <a:solidFill>
                <a:srgbClr val="FFFF00"/>
              </a:solidFill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chart'!$I$10:$M$10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5.4545454545454435</c:v>
                </c:pt>
                <c:pt idx="2">
                  <c:v>6.666666666666667</c:v>
                </c:pt>
                <c:pt idx="3">
                  <c:v>7.0052539404553418</c:v>
                </c:pt>
                <c:pt idx="4">
                  <c:v>7.1942446043165456</c:v>
                </c:pt>
              </c:numCache>
            </c:numRef>
          </c:yVal>
        </c:ser>
        <c:dLbls/>
        <c:axId val="205358208"/>
        <c:axId val="205360128"/>
      </c:scatterChart>
      <c:valAx>
        <c:axId val="205358208"/>
        <c:scaling>
          <c:orientation val="minMax"/>
          <c:max val="50"/>
        </c:scaling>
        <c:axPos val="b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n-US" dirty="0" smtClean="0"/>
                  <a:t>Speed</a:t>
                </a:r>
                <a:r>
                  <a:rPr lang="th-TH" dirty="0" smtClean="0"/>
                  <a:t> </a:t>
                </a:r>
                <a:r>
                  <a:rPr lang="en-US" dirty="0"/>
                  <a:t>(m)</a:t>
                </a:r>
              </a:p>
            </c:rich>
          </c:tx>
          <c:layout/>
        </c:title>
        <c:numFmt formatCode="General" sourceLinked="1"/>
        <c:majorTickMark val="none"/>
        <c:tickLblPos val="nextTo"/>
        <c:txPr>
          <a:bodyPr rot="-60000000" vert="horz"/>
          <a:lstStyle/>
          <a:p>
            <a:pPr>
              <a:defRPr b="1"/>
            </a:pPr>
            <a:endParaRPr lang="th-TH"/>
          </a:p>
        </c:txPr>
        <c:crossAx val="205360128"/>
        <c:crosses val="autoZero"/>
        <c:crossBetween val="midCat"/>
        <c:majorUnit val="5"/>
      </c:valAx>
      <c:valAx>
        <c:axId val="205360128"/>
        <c:scaling>
          <c:orientation val="minMax"/>
        </c:scaling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Speed</a:t>
                </a:r>
                <a:r>
                  <a:rPr lang="th-TH" dirty="0" smtClean="0"/>
                  <a:t> </a:t>
                </a:r>
                <a:r>
                  <a:rPr lang="en-US" dirty="0"/>
                  <a:t>(m/s)</a:t>
                </a:r>
              </a:p>
            </c:rich>
          </c:tx>
          <c:layout/>
        </c:title>
        <c:numFmt formatCode="General" sourceLinked="1"/>
        <c:majorTickMark val="none"/>
        <c:tickLblPos val="nextTo"/>
        <c:txPr>
          <a:bodyPr rot="-60000000" vert="horz"/>
          <a:lstStyle/>
          <a:p>
            <a:pPr>
              <a:defRPr b="1"/>
            </a:pPr>
            <a:endParaRPr lang="th-TH"/>
          </a:p>
        </c:txPr>
        <c:crossAx val="205358208"/>
        <c:crosses val="autoZero"/>
        <c:crossBetween val="midCat"/>
      </c:valAx>
      <c:spPr>
        <a:solidFill>
          <a:schemeClr val="accent5">
            <a:lumMod val="50000"/>
          </a:schemeClr>
        </a:solidFill>
      </c:spPr>
    </c:plotArea>
    <c:plotVisOnly val="1"/>
    <c:dispBlanksAs val="gap"/>
  </c:chart>
  <c:txPr>
    <a:bodyPr/>
    <a:lstStyle/>
    <a:p>
      <a:pPr>
        <a:defRPr sz="2400"/>
      </a:pPr>
      <a:endParaRPr lang="th-TH"/>
    </a:p>
  </c:txPr>
  <c:externalData r:id="rId1"/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th-TH"/>
  <c:style val="28"/>
  <c:chart>
    <c:title>
      <c:tx>
        <c:rich>
          <a:bodyPr rot="0" vert="horz"/>
          <a:lstStyle/>
          <a:p>
            <a:pPr>
              <a:defRPr/>
            </a:pPr>
            <a:r>
              <a:rPr lang="en-US" dirty="0" smtClean="0"/>
              <a:t>Tenth</a:t>
            </a:r>
            <a:r>
              <a:rPr lang="en-US" baseline="0" dirty="0" smtClean="0"/>
              <a:t> person</a:t>
            </a:r>
            <a:endParaRPr lang="th-TH" dirty="0"/>
          </a:p>
        </c:rich>
      </c:tx>
      <c:layout/>
    </c:title>
    <c:plotArea>
      <c:layout/>
      <c:scatterChart>
        <c:scatterStyle val="lineMarker"/>
        <c:ser>
          <c:idx val="0"/>
          <c:order val="0"/>
          <c:tx>
            <c:v>คนที่ 10</c:v>
          </c:tx>
          <c:marker>
            <c:spPr>
              <a:solidFill>
                <a:srgbClr val="FFFF00"/>
              </a:solidFill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chart'!$I$11:$M$11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6.4102564102564106</c:v>
                </c:pt>
                <c:pt idx="2">
                  <c:v>6.8649885583523798</c:v>
                </c:pt>
                <c:pt idx="3">
                  <c:v>7.2332730560578762</c:v>
                </c:pt>
                <c:pt idx="4">
                  <c:v>7.4738415545590433</c:v>
                </c:pt>
              </c:numCache>
            </c:numRef>
          </c:yVal>
        </c:ser>
        <c:dLbls/>
        <c:axId val="205540736"/>
        <c:axId val="205559296"/>
      </c:scatterChart>
      <c:valAx>
        <c:axId val="205540736"/>
        <c:scaling>
          <c:orientation val="minMax"/>
          <c:max val="50"/>
        </c:scaling>
        <c:axPos val="b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n-US" dirty="0" smtClean="0"/>
                  <a:t>Distance</a:t>
                </a:r>
                <a:r>
                  <a:rPr lang="th-TH" dirty="0" smtClean="0"/>
                  <a:t> </a:t>
                </a:r>
                <a:r>
                  <a:rPr lang="en-US" dirty="0"/>
                  <a:t>(m)</a:t>
                </a:r>
              </a:p>
            </c:rich>
          </c:tx>
          <c:layout/>
        </c:title>
        <c:numFmt formatCode="General" sourceLinked="1"/>
        <c:majorTickMark val="none"/>
        <c:tickLblPos val="nextTo"/>
        <c:txPr>
          <a:bodyPr rot="-60000000" vert="horz"/>
          <a:lstStyle/>
          <a:p>
            <a:pPr>
              <a:defRPr b="1"/>
            </a:pPr>
            <a:endParaRPr lang="th-TH"/>
          </a:p>
        </c:txPr>
        <c:crossAx val="205559296"/>
        <c:crosses val="autoZero"/>
        <c:crossBetween val="midCat"/>
        <c:majorUnit val="5"/>
      </c:valAx>
      <c:valAx>
        <c:axId val="205559296"/>
        <c:scaling>
          <c:orientation val="minMax"/>
        </c:scaling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Speed</a:t>
                </a:r>
                <a:r>
                  <a:rPr lang="th-TH" dirty="0" smtClean="0"/>
                  <a:t> </a:t>
                </a:r>
                <a:r>
                  <a:rPr lang="en-US" dirty="0"/>
                  <a:t>(m/s)</a:t>
                </a:r>
              </a:p>
            </c:rich>
          </c:tx>
          <c:layout/>
        </c:title>
        <c:numFmt formatCode="General" sourceLinked="1"/>
        <c:majorTickMark val="none"/>
        <c:tickLblPos val="nextTo"/>
        <c:txPr>
          <a:bodyPr rot="-60000000" vert="horz"/>
          <a:lstStyle/>
          <a:p>
            <a:pPr>
              <a:defRPr b="1"/>
            </a:pPr>
            <a:endParaRPr lang="th-TH"/>
          </a:p>
        </c:txPr>
        <c:crossAx val="205540736"/>
        <c:crosses val="autoZero"/>
        <c:crossBetween val="midCat"/>
      </c:valAx>
      <c:spPr>
        <a:solidFill>
          <a:schemeClr val="accent5">
            <a:lumMod val="50000"/>
          </a:schemeClr>
        </a:solidFill>
      </c:spPr>
    </c:plotArea>
    <c:plotVisOnly val="1"/>
    <c:dispBlanksAs val="gap"/>
  </c:chart>
  <c:txPr>
    <a:bodyPr/>
    <a:lstStyle/>
    <a:p>
      <a:pPr>
        <a:defRPr sz="2400"/>
      </a:pPr>
      <a:endParaRPr lang="th-TH"/>
    </a:p>
  </c:txPr>
  <c:externalData r:id="rId1"/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th-TH"/>
  <c:chart>
    <c:title>
      <c:tx>
        <c:rich>
          <a:bodyPr rot="0" vert="horz"/>
          <a:lstStyle/>
          <a:p>
            <a:pPr>
              <a:defRPr/>
            </a:pPr>
            <a:r>
              <a:rPr lang="en-US" dirty="0" smtClean="0"/>
              <a:t>Test</a:t>
            </a:r>
            <a:r>
              <a:rPr lang="en-US" baseline="0" dirty="0" smtClean="0"/>
              <a:t> Graph</a:t>
            </a:r>
            <a:endParaRPr lang="th-TH" dirty="0"/>
          </a:p>
        </c:rich>
      </c:tx>
      <c:layout/>
      <c:spPr>
        <a:noFill/>
        <a:ln>
          <a:noFill/>
        </a:ln>
        <a:effectLst/>
      </c:spPr>
    </c:title>
    <c:plotArea>
      <c:layout/>
      <c:scatterChart>
        <c:scatterStyle val="lineMarker"/>
        <c:ser>
          <c:idx val="1"/>
          <c:order val="0"/>
          <c:tx>
            <c:v>คนที่ 1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chart'!$I$2:$M$2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5.9288537549407119</c:v>
                </c:pt>
                <c:pt idx="2">
                  <c:v>6.9284064665126985</c:v>
                </c:pt>
                <c:pt idx="3">
                  <c:v>7.2859744990892485</c:v>
                </c:pt>
                <c:pt idx="4">
                  <c:v>7.0621468926553668</c:v>
                </c:pt>
              </c:numCache>
            </c:numRef>
          </c:yVal>
        </c:ser>
        <c:ser>
          <c:idx val="0"/>
          <c:order val="1"/>
          <c:tx>
            <c:v>คนที่ 2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chart'!$I$3:$M$3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5.2447552447552352</c:v>
                </c:pt>
                <c:pt idx="2">
                  <c:v>6.1728395061728385</c:v>
                </c:pt>
                <c:pt idx="3">
                  <c:v>6.4829821717990272</c:v>
                </c:pt>
                <c:pt idx="4">
                  <c:v>6.7750677506775094</c:v>
                </c:pt>
              </c:numCache>
            </c:numRef>
          </c:yVal>
        </c:ser>
        <c:ser>
          <c:idx val="2"/>
          <c:order val="2"/>
          <c:tx>
            <c:v>คนที่ 3</c:v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chart'!$I$4:$M$4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6.4935064935064926</c:v>
                </c:pt>
                <c:pt idx="2">
                  <c:v>6.9605568445475647</c:v>
                </c:pt>
                <c:pt idx="3">
                  <c:v>7.3126142595977868</c:v>
                </c:pt>
                <c:pt idx="4">
                  <c:v>7.5414781297134335</c:v>
                </c:pt>
              </c:numCache>
            </c:numRef>
          </c:yVal>
        </c:ser>
        <c:ser>
          <c:idx val="3"/>
          <c:order val="3"/>
          <c:tx>
            <c:v>คนที่ 4</c:v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chart'!$I$5:$M$5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6.5502183406113526</c:v>
                </c:pt>
                <c:pt idx="2">
                  <c:v>7.1599045346061931</c:v>
                </c:pt>
                <c:pt idx="3">
                  <c:v>7.5614366729678641</c:v>
                </c:pt>
                <c:pt idx="4">
                  <c:v>7.5528700906344408</c:v>
                </c:pt>
              </c:numCache>
            </c:numRef>
          </c:yVal>
        </c:ser>
        <c:ser>
          <c:idx val="4"/>
          <c:order val="4"/>
          <c:tx>
            <c:v>คนที่ 5</c:v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chart'!$I$6:$M$6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5.6818181818181834</c:v>
                </c:pt>
                <c:pt idx="2">
                  <c:v>6.5645514223194645</c:v>
                </c:pt>
                <c:pt idx="3">
                  <c:v>6.7681895093062456</c:v>
                </c:pt>
                <c:pt idx="4">
                  <c:v>6.8775790921595599</c:v>
                </c:pt>
              </c:numCache>
            </c:numRef>
          </c:yVal>
        </c:ser>
        <c:ser>
          <c:idx val="5"/>
          <c:order val="5"/>
          <c:tx>
            <c:v>คนที่ 6</c:v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chart'!$I$7:$M$7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5.4347826086956506</c:v>
                </c:pt>
                <c:pt idx="2">
                  <c:v>6.4655172413793007</c:v>
                </c:pt>
                <c:pt idx="3">
                  <c:v>6.6555740432612245</c:v>
                </c:pt>
                <c:pt idx="4">
                  <c:v>6.9060773480662965</c:v>
                </c:pt>
              </c:numCache>
            </c:numRef>
          </c:yVal>
        </c:ser>
        <c:ser>
          <c:idx val="6"/>
          <c:order val="6"/>
          <c:tx>
            <c:v>คนที่ 7</c:v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chart'!$I$8:$M$8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5.3380782918149494</c:v>
                </c:pt>
                <c:pt idx="2">
                  <c:v>6.1855670103092786</c:v>
                </c:pt>
                <c:pt idx="3">
                  <c:v>6.5040650406504055</c:v>
                </c:pt>
                <c:pt idx="4">
                  <c:v>6.6844919786096249</c:v>
                </c:pt>
              </c:numCache>
            </c:numRef>
          </c:yVal>
        </c:ser>
        <c:ser>
          <c:idx val="7"/>
          <c:order val="7"/>
          <c:tx>
            <c:v>คนที่ 8</c:v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chart'!$I$9:$M$9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5.6179775280898738</c:v>
                </c:pt>
                <c:pt idx="2">
                  <c:v>6.681514476614689</c:v>
                </c:pt>
                <c:pt idx="3">
                  <c:v>7.0052539404553418</c:v>
                </c:pt>
                <c:pt idx="4">
                  <c:v>7.2150072150072155</c:v>
                </c:pt>
              </c:numCache>
            </c:numRef>
          </c:yVal>
        </c:ser>
        <c:ser>
          <c:idx val="8"/>
          <c:order val="8"/>
          <c:tx>
            <c:v>คนที่ 9</c:v>
          </c:tx>
          <c:spPr>
            <a:ln w="19050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>
                  <a:lumMod val="60000"/>
                </a:schemeClr>
              </a:solidFill>
              <a:ln w="9525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chart'!$I$10:$M$10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5.4545454545454444</c:v>
                </c:pt>
                <c:pt idx="2">
                  <c:v>6.666666666666667</c:v>
                </c:pt>
                <c:pt idx="3">
                  <c:v>7.0052539404553418</c:v>
                </c:pt>
                <c:pt idx="4">
                  <c:v>7.1942446043165456</c:v>
                </c:pt>
              </c:numCache>
            </c:numRef>
          </c:yVal>
        </c:ser>
        <c:ser>
          <c:idx val="9"/>
          <c:order val="9"/>
          <c:tx>
            <c:v>คนที่ 10</c:v>
          </c:tx>
          <c:spPr>
            <a:ln w="19050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lumMod val="60000"/>
                </a:schemeClr>
              </a:solidFill>
              <a:ln w="9525">
                <a:solidFill>
                  <a:schemeClr val="accent4">
                    <a:lumMod val="60000"/>
                  </a:schemeClr>
                </a:solidFill>
              </a:ln>
              <a:effectLst/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chart'!$I$11:$M$11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6.4102564102564106</c:v>
                </c:pt>
                <c:pt idx="2">
                  <c:v>6.8649885583523824</c:v>
                </c:pt>
                <c:pt idx="3">
                  <c:v>7.2332730560578753</c:v>
                </c:pt>
                <c:pt idx="4">
                  <c:v>7.4738415545590433</c:v>
                </c:pt>
              </c:numCache>
            </c:numRef>
          </c:yVal>
        </c:ser>
        <c:dLbls/>
        <c:axId val="188810368"/>
        <c:axId val="188812288"/>
      </c:scatterChart>
      <c:valAx>
        <c:axId val="188810368"/>
        <c:scaling>
          <c:orientation val="minMax"/>
          <c:max val="50"/>
        </c:scaling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n-US" dirty="0" smtClean="0"/>
                  <a:t>Distance</a:t>
                </a:r>
                <a:r>
                  <a:rPr lang="th-TH" dirty="0" smtClean="0"/>
                  <a:t> </a:t>
                </a:r>
                <a:r>
                  <a:rPr lang="en-US" dirty="0"/>
                  <a:t>(m)</a:t>
                </a: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th-TH"/>
          </a:p>
        </c:txPr>
        <c:crossAx val="188812288"/>
        <c:crosses val="autoZero"/>
        <c:crossBetween val="midCat"/>
        <c:majorUnit val="5"/>
      </c:valAx>
      <c:valAx>
        <c:axId val="188812288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Speed</a:t>
                </a:r>
                <a:r>
                  <a:rPr lang="th-TH" dirty="0" smtClean="0"/>
                  <a:t> </a:t>
                </a:r>
                <a:r>
                  <a:rPr lang="en-US" dirty="0"/>
                  <a:t>(m/s)</a:t>
                </a: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th-TH"/>
          </a:p>
        </c:txPr>
        <c:crossAx val="18881036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/>
      <c:spPr>
        <a:noFill/>
        <a:ln>
          <a:noFill/>
        </a:ln>
        <a:effectLst/>
      </c:spPr>
      <c:txPr>
        <a:bodyPr rot="0" vert="horz"/>
        <a:lstStyle/>
        <a:p>
          <a:pPr>
            <a:defRPr/>
          </a:pPr>
          <a:endParaRPr lang="th-TH"/>
        </a:p>
      </c:txPr>
    </c:legend>
    <c:plotVisOnly val="1"/>
    <c:dispBlanksAs val="gap"/>
  </c:chart>
  <c:spPr>
    <a:solidFill>
      <a:srgbClr val="FFFFFF"/>
    </a:solidFill>
    <a:ln w="38100" cap="flat" cmpd="sng" algn="ctr">
      <a:solidFill>
        <a:schemeClr val="tx1"/>
      </a:solidFill>
      <a:round/>
    </a:ln>
    <a:effectLst/>
  </c:spPr>
  <c:txPr>
    <a:bodyPr/>
    <a:lstStyle/>
    <a:p>
      <a:pPr>
        <a:defRPr sz="2000"/>
      </a:pPr>
      <a:endParaRPr lang="th-TH"/>
    </a:p>
  </c:txPr>
  <c:externalData r:id="rId1"/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th-TH"/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H SarabunPSK" panose="020B0500040200020003" pitchFamily="34" charset="-34"/>
                <a:ea typeface="+mn-ea"/>
                <a:cs typeface="TH SarabunPSK" panose="020B0500040200020003" pitchFamily="34" charset="-34"/>
              </a:defRPr>
            </a:pPr>
            <a:r>
              <a:rPr lang="en-US" dirty="0" smtClean="0"/>
              <a:t>First</a:t>
            </a:r>
            <a:r>
              <a:rPr lang="en-US" baseline="0" dirty="0" smtClean="0"/>
              <a:t> person</a:t>
            </a:r>
            <a:endParaRPr lang="th-TH" dirty="0"/>
          </a:p>
        </c:rich>
      </c:tx>
      <c:layout/>
      <c:spPr>
        <a:noFill/>
        <a:ln>
          <a:noFill/>
        </a:ln>
        <a:effectLst/>
      </c:spPr>
    </c:title>
    <c:plotArea>
      <c:layout/>
      <c:scatterChart>
        <c:scatterStyle val="lineMarker"/>
        <c:ser>
          <c:idx val="0"/>
          <c:order val="0"/>
          <c:tx>
            <c:v>คนที่ 1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chart'!$I$2:$M$2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5.9288537549407119</c:v>
                </c:pt>
                <c:pt idx="2">
                  <c:v>6.9284064665126985</c:v>
                </c:pt>
                <c:pt idx="3">
                  <c:v>7.2859744990892485</c:v>
                </c:pt>
                <c:pt idx="4">
                  <c:v>7.0621468926553668</c:v>
                </c:pt>
              </c:numCache>
            </c:numRef>
          </c:yVal>
        </c:ser>
        <c:dLbls/>
        <c:axId val="188841344"/>
        <c:axId val="191628800"/>
      </c:scatterChart>
      <c:valAx>
        <c:axId val="188841344"/>
        <c:scaling>
          <c:orientation val="minMax"/>
          <c:max val="50"/>
        </c:scaling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1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H SarabunPSK" panose="020B0500040200020003" pitchFamily="34" charset="-34"/>
                    <a:ea typeface="+mn-ea"/>
                    <a:cs typeface="TH SarabunPSK" panose="020B0500040200020003" pitchFamily="34" charset="-34"/>
                  </a:defRPr>
                </a:pPr>
                <a:r>
                  <a:rPr lang="en-US" sz="1600" b="1" dirty="0" smtClean="0">
                    <a:latin typeface="TH SarabunPSK" panose="020B0500040200020003" pitchFamily="34" charset="-34"/>
                    <a:cs typeface="TH SarabunPSK" panose="020B0500040200020003" pitchFamily="34" charset="-34"/>
                  </a:rPr>
                  <a:t>Distance</a:t>
                </a:r>
                <a:r>
                  <a:rPr lang="th-TH" sz="1600" b="1" baseline="0" dirty="0" smtClean="0">
                    <a:latin typeface="TH SarabunPSK" panose="020B0500040200020003" pitchFamily="34" charset="-34"/>
                    <a:cs typeface="TH SarabunPSK" panose="020B0500040200020003" pitchFamily="34" charset="-34"/>
                  </a:rPr>
                  <a:t> </a:t>
                </a:r>
                <a:r>
                  <a:rPr lang="en-US" sz="1600" b="1" baseline="0" dirty="0">
                    <a:latin typeface="TH SarabunPSK" panose="020B0500040200020003" pitchFamily="34" charset="-34"/>
                    <a:cs typeface="TH SarabunPSK" panose="020B0500040200020003" pitchFamily="34" charset="-34"/>
                  </a:rPr>
                  <a:t>(m)</a:t>
                </a:r>
                <a:endParaRPr lang="en-US" sz="1600" b="1" dirty="0">
                  <a:latin typeface="TH SarabunPSK" panose="020B0500040200020003" pitchFamily="34" charset="-34"/>
                  <a:cs typeface="TH SarabunPSK" panose="020B0500040200020003" pitchFamily="34" charset="-34"/>
                </a:endParaRP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th-TH"/>
          </a:p>
        </c:txPr>
        <c:crossAx val="191628800"/>
        <c:crosses val="autoZero"/>
        <c:crossBetween val="midCat"/>
        <c:majorUnit val="5"/>
      </c:valAx>
      <c:valAx>
        <c:axId val="191628800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sz="1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H SarabunPSK" panose="020B0500040200020003" pitchFamily="34" charset="-34"/>
                    <a:ea typeface="+mn-ea"/>
                    <a:cs typeface="TH SarabunPSK" panose="020B0500040200020003" pitchFamily="34" charset="-34"/>
                  </a:defRPr>
                </a:pPr>
                <a:r>
                  <a:rPr lang="en-US" sz="1600" b="1" baseline="0" dirty="0" smtClean="0">
                    <a:latin typeface="TH SarabunPSK" panose="020B0500040200020003" pitchFamily="34" charset="-34"/>
                    <a:cs typeface="TH SarabunPSK" panose="020B0500040200020003" pitchFamily="34" charset="-34"/>
                  </a:rPr>
                  <a:t>Speed</a:t>
                </a:r>
                <a:r>
                  <a:rPr lang="th-TH" sz="1600" b="1" baseline="0" dirty="0" smtClean="0">
                    <a:latin typeface="TH SarabunPSK" panose="020B0500040200020003" pitchFamily="34" charset="-34"/>
                    <a:cs typeface="TH SarabunPSK" panose="020B0500040200020003" pitchFamily="34" charset="-34"/>
                  </a:rPr>
                  <a:t> </a:t>
                </a:r>
                <a:r>
                  <a:rPr lang="en-US" sz="1600" b="1" baseline="0" dirty="0">
                    <a:latin typeface="TH SarabunPSK" panose="020B0500040200020003" pitchFamily="34" charset="-34"/>
                    <a:cs typeface="TH SarabunPSK" panose="020B0500040200020003" pitchFamily="34" charset="-34"/>
                  </a:rPr>
                  <a:t>(m/s)</a:t>
                </a:r>
                <a:endParaRPr lang="en-US" sz="1600" b="1" dirty="0">
                  <a:latin typeface="TH SarabunPSK" panose="020B0500040200020003" pitchFamily="34" charset="-34"/>
                  <a:cs typeface="TH SarabunPSK" panose="020B0500040200020003" pitchFamily="34" charset="-34"/>
                </a:endParaRP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th-TH"/>
          </a:p>
        </c:txPr>
        <c:crossAx val="1888413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</c:chart>
  <c:spPr>
    <a:solidFill>
      <a:srgbClr val="FFFFFF"/>
    </a:solidFill>
    <a:ln w="38100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th-TH"/>
    </a:p>
  </c:txPr>
  <c:externalData r:id="rId1"/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th-TH"/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H SarabunPSK" panose="020B0500040200020003" pitchFamily="34" charset="-34"/>
                <a:ea typeface="+mn-ea"/>
                <a:cs typeface="TH SarabunPSK" panose="020B0500040200020003" pitchFamily="34" charset="-34"/>
              </a:defRPr>
            </a:pPr>
            <a:r>
              <a:rPr lang="en-US" dirty="0" smtClean="0"/>
              <a:t>Seventh</a:t>
            </a:r>
            <a:r>
              <a:rPr lang="en-US" baseline="0" dirty="0" smtClean="0"/>
              <a:t> person</a:t>
            </a:r>
            <a:endParaRPr lang="th-TH" dirty="0"/>
          </a:p>
        </c:rich>
      </c:tx>
      <c:layout/>
      <c:spPr>
        <a:noFill/>
        <a:ln>
          <a:noFill/>
        </a:ln>
        <a:effectLst/>
      </c:spPr>
    </c:title>
    <c:plotArea>
      <c:layout/>
      <c:scatterChart>
        <c:scatterStyle val="lineMarker"/>
        <c:ser>
          <c:idx val="0"/>
          <c:order val="0"/>
          <c:tx>
            <c:v>คนที่ 7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chart'!$I$8:$M$8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5.3380782918149494</c:v>
                </c:pt>
                <c:pt idx="2">
                  <c:v>6.1855670103092786</c:v>
                </c:pt>
                <c:pt idx="3">
                  <c:v>6.5040650406504055</c:v>
                </c:pt>
                <c:pt idx="4">
                  <c:v>6.6844919786096249</c:v>
                </c:pt>
              </c:numCache>
            </c:numRef>
          </c:yVal>
        </c:ser>
        <c:dLbls/>
        <c:axId val="191665664"/>
        <c:axId val="191667584"/>
      </c:scatterChart>
      <c:valAx>
        <c:axId val="191665664"/>
        <c:scaling>
          <c:orientation val="minMax"/>
          <c:max val="50"/>
        </c:scaling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1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H SarabunPSK" panose="020B0500040200020003" pitchFamily="34" charset="-34"/>
                    <a:ea typeface="+mn-ea"/>
                    <a:cs typeface="TH SarabunPSK" panose="020B0500040200020003" pitchFamily="34" charset="-34"/>
                  </a:defRPr>
                </a:pPr>
                <a:r>
                  <a:rPr lang="en-US" sz="1600" b="1" baseline="0" dirty="0" smtClean="0">
                    <a:latin typeface="TH SarabunPSK" panose="020B0500040200020003" pitchFamily="34" charset="-34"/>
                    <a:cs typeface="TH SarabunPSK" panose="020B0500040200020003" pitchFamily="34" charset="-34"/>
                  </a:rPr>
                  <a:t>Distance</a:t>
                </a:r>
                <a:r>
                  <a:rPr lang="th-TH" sz="1600" b="1" baseline="0" dirty="0" smtClean="0">
                    <a:latin typeface="TH SarabunPSK" panose="020B0500040200020003" pitchFamily="34" charset="-34"/>
                    <a:cs typeface="TH SarabunPSK" panose="020B0500040200020003" pitchFamily="34" charset="-34"/>
                  </a:rPr>
                  <a:t> </a:t>
                </a:r>
                <a:r>
                  <a:rPr lang="en-US" sz="1600" b="1" baseline="0" dirty="0">
                    <a:latin typeface="TH SarabunPSK" panose="020B0500040200020003" pitchFamily="34" charset="-34"/>
                    <a:cs typeface="TH SarabunPSK" panose="020B0500040200020003" pitchFamily="34" charset="-34"/>
                  </a:rPr>
                  <a:t>(m)</a:t>
                </a:r>
                <a:endParaRPr lang="en-US" sz="1600" b="1" dirty="0">
                  <a:latin typeface="TH SarabunPSK" panose="020B0500040200020003" pitchFamily="34" charset="-34"/>
                  <a:cs typeface="TH SarabunPSK" panose="020B0500040200020003" pitchFamily="34" charset="-34"/>
                </a:endParaRP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th-TH"/>
          </a:p>
        </c:txPr>
        <c:crossAx val="191667584"/>
        <c:crosses val="autoZero"/>
        <c:crossBetween val="midCat"/>
        <c:majorUnit val="5"/>
      </c:valAx>
      <c:valAx>
        <c:axId val="191667584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sz="1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H SarabunPSK" panose="020B0500040200020003" pitchFamily="34" charset="-34"/>
                    <a:ea typeface="+mn-ea"/>
                    <a:cs typeface="TH SarabunPSK" panose="020B0500040200020003" pitchFamily="34" charset="-34"/>
                  </a:defRPr>
                </a:pPr>
                <a:r>
                  <a:rPr lang="en-US" sz="1600" b="1" baseline="0" dirty="0" smtClean="0">
                    <a:latin typeface="TH SarabunPSK" panose="020B0500040200020003" pitchFamily="34" charset="-34"/>
                    <a:cs typeface="TH SarabunPSK" panose="020B0500040200020003" pitchFamily="34" charset="-34"/>
                  </a:rPr>
                  <a:t>Speed</a:t>
                </a:r>
                <a:r>
                  <a:rPr lang="th-TH" sz="1600" b="1" baseline="0" dirty="0" smtClean="0">
                    <a:latin typeface="TH SarabunPSK" panose="020B0500040200020003" pitchFamily="34" charset="-34"/>
                    <a:cs typeface="TH SarabunPSK" panose="020B0500040200020003" pitchFamily="34" charset="-34"/>
                  </a:rPr>
                  <a:t> </a:t>
                </a:r>
                <a:r>
                  <a:rPr lang="en-US" sz="1600" b="1" baseline="0" dirty="0">
                    <a:latin typeface="TH SarabunPSK" panose="020B0500040200020003" pitchFamily="34" charset="-34"/>
                    <a:cs typeface="TH SarabunPSK" panose="020B0500040200020003" pitchFamily="34" charset="-34"/>
                  </a:rPr>
                  <a:t>(m/s)</a:t>
                </a:r>
                <a:endParaRPr lang="en-US" sz="1600" b="1" dirty="0">
                  <a:latin typeface="TH SarabunPSK" panose="020B0500040200020003" pitchFamily="34" charset="-34"/>
                  <a:cs typeface="TH SarabunPSK" panose="020B0500040200020003" pitchFamily="34" charset="-34"/>
                </a:endParaRP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th-TH"/>
          </a:p>
        </c:txPr>
        <c:crossAx val="19166566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</c:chart>
  <c:spPr>
    <a:solidFill>
      <a:srgbClr val="FFFFFF"/>
    </a:solidFill>
    <a:ln w="38100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th-TH"/>
    </a:p>
  </c:txPr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th-TH"/>
  <c:style val="42"/>
  <c:chart>
    <c:plotArea>
      <c:layout/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First</c:v>
                </c:pt>
              </c:strCache>
            </c:strRef>
          </c:tx>
          <c:spPr>
            <a:ln w="28575">
              <a:solidFill>
                <a:schemeClr val="tx1"/>
              </a:solidFill>
            </a:ln>
          </c:spPr>
          <c:dLbls>
            <c:spPr>
              <a:noFill/>
              <a:ln>
                <a:noFill/>
              </a:ln>
              <a:effectLst/>
            </c:spPr>
            <c:showVal val="1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First person</c:v>
                </c:pt>
                <c:pt idx="1">
                  <c:v>Second person</c:v>
                </c:pt>
                <c:pt idx="2">
                  <c:v>Third person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3.02</c:v>
                </c:pt>
                <c:pt idx="1">
                  <c:v>2.9099999999999997</c:v>
                </c:pt>
                <c:pt idx="2">
                  <c:v>3.19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Second</c:v>
                </c:pt>
              </c:strCache>
            </c:strRef>
          </c:tx>
          <c:spPr>
            <a:ln w="28575">
              <a:solidFill>
                <a:schemeClr val="tx1"/>
              </a:solidFill>
            </a:ln>
          </c:spPr>
          <c:dLbls>
            <c:spPr>
              <a:noFill/>
              <a:ln>
                <a:noFill/>
              </a:ln>
              <a:effectLst/>
            </c:spPr>
            <c:showVal val="1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First person</c:v>
                </c:pt>
                <c:pt idx="1">
                  <c:v>Second person</c:v>
                </c:pt>
                <c:pt idx="2">
                  <c:v>Third person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3.06</c:v>
                </c:pt>
                <c:pt idx="1">
                  <c:v>2.3899999999999997</c:v>
                </c:pt>
                <c:pt idx="2">
                  <c:v>2.84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Third</c:v>
                </c:pt>
              </c:strCache>
            </c:strRef>
          </c:tx>
          <c:spPr>
            <a:ln w="28575">
              <a:solidFill>
                <a:schemeClr val="tx1"/>
              </a:solidFill>
            </a:ln>
          </c:spPr>
          <c:dLbls>
            <c:spPr>
              <a:noFill/>
              <a:ln>
                <a:noFill/>
              </a:ln>
              <a:effectLst/>
            </c:spPr>
            <c:showVal val="1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First person</c:v>
                </c:pt>
                <c:pt idx="1">
                  <c:v>Second person</c:v>
                </c:pt>
                <c:pt idx="2">
                  <c:v>Third person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2.8699999999999997</c:v>
                </c:pt>
                <c:pt idx="1">
                  <c:v>3.05</c:v>
                </c:pt>
                <c:pt idx="2">
                  <c:v>2.94</c:v>
                </c:pt>
              </c:numCache>
            </c:numRef>
          </c:val>
        </c:ser>
        <c:dLbls>
          <c:showVal val="1"/>
        </c:dLbls>
        <c:axId val="201010176"/>
        <c:axId val="201011968"/>
      </c:barChart>
      <c:catAx>
        <c:axId val="201010176"/>
        <c:scaling>
          <c:orientation val="minMax"/>
        </c:scaling>
        <c:axPos val="b"/>
        <c:numFmt formatCode="General" sourceLinked="0"/>
        <c:tickLblPos val="nextTo"/>
        <c:crossAx val="201011968"/>
        <c:crosses val="autoZero"/>
        <c:auto val="1"/>
        <c:lblAlgn val="ctr"/>
        <c:lblOffset val="100"/>
      </c:catAx>
      <c:valAx>
        <c:axId val="201011968"/>
        <c:scaling>
          <c:orientation val="minMax"/>
          <c:max val="3.5"/>
          <c:min val="2"/>
        </c:scaling>
        <c:axPos val="l"/>
        <c:majorGridlines/>
        <c:numFmt formatCode="General" sourceLinked="1"/>
        <c:tickLblPos val="nextTo"/>
        <c:crossAx val="201010176"/>
        <c:crosses val="autoZero"/>
        <c:crossBetween val="between"/>
      </c:valAx>
    </c:plotArea>
    <c:legend>
      <c:legendPos val="r"/>
      <c:layout/>
    </c:legend>
    <c:plotVisOnly val="1"/>
    <c:dispBlanksAs val="gap"/>
  </c:chart>
  <c:txPr>
    <a:bodyPr/>
    <a:lstStyle/>
    <a:p>
      <a:pPr>
        <a:defRPr sz="2400"/>
      </a:pPr>
      <a:endParaRPr lang="th-TH"/>
    </a:p>
  </c:txPr>
  <c:externalData r:id="rId1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th-TH"/>
  <c:style val="42"/>
  <c:chart>
    <c:plotArea>
      <c:layout/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First</c:v>
                </c:pt>
              </c:strCache>
            </c:strRef>
          </c:tx>
          <c:spPr>
            <a:ln w="28575">
              <a:solidFill>
                <a:schemeClr val="tx1"/>
              </a:solidFill>
            </a:ln>
          </c:spPr>
          <c:dLbls>
            <c:spPr>
              <a:noFill/>
              <a:ln>
                <a:noFill/>
              </a:ln>
              <a:effectLst/>
            </c:spPr>
            <c:showVal val="1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First person</c:v>
                </c:pt>
                <c:pt idx="1">
                  <c:v>Second person</c:v>
                </c:pt>
                <c:pt idx="2">
                  <c:v>Third person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3.02</c:v>
                </c:pt>
                <c:pt idx="1">
                  <c:v>2.9099999999999997</c:v>
                </c:pt>
                <c:pt idx="2">
                  <c:v>3.19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Second</c:v>
                </c:pt>
              </c:strCache>
            </c:strRef>
          </c:tx>
          <c:spPr>
            <a:ln w="28575">
              <a:solidFill>
                <a:schemeClr val="tx1"/>
              </a:solidFill>
            </a:ln>
          </c:spPr>
          <c:dLbls>
            <c:spPr>
              <a:noFill/>
              <a:ln>
                <a:noFill/>
              </a:ln>
              <a:effectLst/>
            </c:spPr>
            <c:showVal val="1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First person</c:v>
                </c:pt>
                <c:pt idx="1">
                  <c:v>Second person</c:v>
                </c:pt>
                <c:pt idx="2">
                  <c:v>Third person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3.06</c:v>
                </c:pt>
                <c:pt idx="1">
                  <c:v>2.3899999999999997</c:v>
                </c:pt>
                <c:pt idx="2">
                  <c:v>2.84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Third</c:v>
                </c:pt>
              </c:strCache>
            </c:strRef>
          </c:tx>
          <c:spPr>
            <a:ln w="28575">
              <a:solidFill>
                <a:schemeClr val="tx1"/>
              </a:solidFill>
            </a:ln>
          </c:spPr>
          <c:dLbls>
            <c:spPr>
              <a:noFill/>
              <a:ln>
                <a:noFill/>
              </a:ln>
              <a:effectLst/>
            </c:spPr>
            <c:showVal val="1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First person</c:v>
                </c:pt>
                <c:pt idx="1">
                  <c:v>Second person</c:v>
                </c:pt>
                <c:pt idx="2">
                  <c:v>Third person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2.8699999999999997</c:v>
                </c:pt>
                <c:pt idx="1">
                  <c:v>3.05</c:v>
                </c:pt>
                <c:pt idx="2">
                  <c:v>2.94</c:v>
                </c:pt>
              </c:numCache>
            </c:numRef>
          </c:val>
        </c:ser>
        <c:dLbls>
          <c:showVal val="1"/>
        </c:dLbls>
        <c:axId val="201240576"/>
        <c:axId val="201242112"/>
      </c:barChart>
      <c:catAx>
        <c:axId val="201240576"/>
        <c:scaling>
          <c:orientation val="minMax"/>
        </c:scaling>
        <c:axPos val="b"/>
        <c:numFmt formatCode="General" sourceLinked="0"/>
        <c:tickLblPos val="nextTo"/>
        <c:crossAx val="201242112"/>
        <c:crosses val="autoZero"/>
        <c:auto val="1"/>
        <c:lblAlgn val="ctr"/>
        <c:lblOffset val="100"/>
      </c:catAx>
      <c:valAx>
        <c:axId val="201242112"/>
        <c:scaling>
          <c:orientation val="minMax"/>
          <c:max val="3.5"/>
          <c:min val="2"/>
        </c:scaling>
        <c:axPos val="l"/>
        <c:majorGridlines/>
        <c:numFmt formatCode="General" sourceLinked="1"/>
        <c:tickLblPos val="nextTo"/>
        <c:crossAx val="201240576"/>
        <c:crosses val="autoZero"/>
        <c:crossBetween val="between"/>
      </c:valAx>
    </c:plotArea>
    <c:legend>
      <c:legendPos val="r"/>
      <c:layout/>
    </c:legend>
    <c:plotVisOnly val="1"/>
    <c:dispBlanksAs val="gap"/>
  </c:chart>
  <c:txPr>
    <a:bodyPr/>
    <a:lstStyle/>
    <a:p>
      <a:pPr>
        <a:defRPr sz="2400"/>
      </a:pPr>
      <a:endParaRPr lang="th-TH"/>
    </a:p>
  </c:txPr>
  <c:externalData r:id="rId1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th-TH"/>
  <c:style val="42"/>
  <c:chart>
    <c:plotArea>
      <c:layout>
        <c:manualLayout>
          <c:layoutTarget val="inner"/>
          <c:xMode val="edge"/>
          <c:yMode val="edge"/>
          <c:x val="6.1242820007272644E-2"/>
          <c:y val="7.0650924152166131E-2"/>
          <c:w val="0.8241099318497177"/>
          <c:h val="0.8007765750847109"/>
        </c:manualLayout>
      </c:layout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First</c:v>
                </c:pt>
              </c:strCache>
            </c:strRef>
          </c:tx>
          <c:spPr>
            <a:ln w="28575">
              <a:solidFill>
                <a:schemeClr val="tx1"/>
              </a:solidFill>
            </a:ln>
          </c:spPr>
          <c:dLbls>
            <c:spPr>
              <a:noFill/>
              <a:ln>
                <a:noFill/>
              </a:ln>
              <a:effectLst/>
            </c:spPr>
            <c:showVal val="1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First person</c:v>
                </c:pt>
                <c:pt idx="1">
                  <c:v>Second person</c:v>
                </c:pt>
                <c:pt idx="2">
                  <c:v>Third person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3.02</c:v>
                </c:pt>
                <c:pt idx="1">
                  <c:v>2.9099999999999997</c:v>
                </c:pt>
                <c:pt idx="2">
                  <c:v>3.19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Second</c:v>
                </c:pt>
              </c:strCache>
            </c:strRef>
          </c:tx>
          <c:spPr>
            <a:ln w="28575">
              <a:solidFill>
                <a:schemeClr val="tx1"/>
              </a:solidFill>
            </a:ln>
          </c:spPr>
          <c:dLbls>
            <c:spPr>
              <a:noFill/>
              <a:ln>
                <a:noFill/>
              </a:ln>
              <a:effectLst/>
            </c:spPr>
            <c:showVal val="1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First person</c:v>
                </c:pt>
                <c:pt idx="1">
                  <c:v>Second person</c:v>
                </c:pt>
                <c:pt idx="2">
                  <c:v>Third person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3.06</c:v>
                </c:pt>
                <c:pt idx="1">
                  <c:v>2.3899999999999997</c:v>
                </c:pt>
                <c:pt idx="2">
                  <c:v>2.84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Third</c:v>
                </c:pt>
              </c:strCache>
            </c:strRef>
          </c:tx>
          <c:spPr>
            <a:ln w="28575">
              <a:solidFill>
                <a:schemeClr val="tx1"/>
              </a:solidFill>
            </a:ln>
          </c:spPr>
          <c:dLbls>
            <c:spPr>
              <a:noFill/>
              <a:ln>
                <a:noFill/>
              </a:ln>
              <a:effectLst/>
            </c:spPr>
            <c:showVal val="1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First person</c:v>
                </c:pt>
                <c:pt idx="1">
                  <c:v>Second person</c:v>
                </c:pt>
                <c:pt idx="2">
                  <c:v>Third person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2.8699999999999997</c:v>
                </c:pt>
                <c:pt idx="1">
                  <c:v>3.05</c:v>
                </c:pt>
                <c:pt idx="2">
                  <c:v>2.94</c:v>
                </c:pt>
              </c:numCache>
            </c:numRef>
          </c:val>
        </c:ser>
        <c:dLbls>
          <c:showVal val="1"/>
        </c:dLbls>
        <c:axId val="201626368"/>
        <c:axId val="201627904"/>
      </c:barChart>
      <c:catAx>
        <c:axId val="201626368"/>
        <c:scaling>
          <c:orientation val="minMax"/>
        </c:scaling>
        <c:axPos val="b"/>
        <c:numFmt formatCode="General" sourceLinked="0"/>
        <c:tickLblPos val="nextTo"/>
        <c:crossAx val="201627904"/>
        <c:crosses val="autoZero"/>
        <c:auto val="1"/>
        <c:lblAlgn val="ctr"/>
        <c:lblOffset val="100"/>
      </c:catAx>
      <c:valAx>
        <c:axId val="201627904"/>
        <c:scaling>
          <c:orientation val="minMax"/>
          <c:max val="3.5"/>
          <c:min val="2"/>
        </c:scaling>
        <c:axPos val="l"/>
        <c:majorGridlines/>
        <c:numFmt formatCode="General" sourceLinked="1"/>
        <c:tickLblPos val="nextTo"/>
        <c:crossAx val="201626368"/>
        <c:crosses val="autoZero"/>
        <c:crossBetween val="between"/>
      </c:valAx>
    </c:plotArea>
    <c:legend>
      <c:legendPos val="r"/>
      <c:layout/>
    </c:legend>
    <c:plotVisOnly val="1"/>
    <c:dispBlanksAs val="gap"/>
  </c:chart>
  <c:txPr>
    <a:bodyPr/>
    <a:lstStyle/>
    <a:p>
      <a:pPr>
        <a:defRPr sz="2400"/>
      </a:pPr>
      <a:endParaRPr lang="th-TH"/>
    </a:p>
  </c:txPr>
  <c:externalData r:id="rId1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th-TH"/>
  <c:chart>
    <c:autoTitleDeleted val="1"/>
    <c:plotArea>
      <c:layout/>
      <c:scatterChart>
        <c:scatterStyle val="lineMarker"/>
        <c:ser>
          <c:idx val="1"/>
          <c:order val="0"/>
          <c:tx>
            <c:v>คนที่ 1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chart'!$I$2:$M$2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5.9288537549407119</c:v>
                </c:pt>
                <c:pt idx="2">
                  <c:v>6.9284064665126985</c:v>
                </c:pt>
                <c:pt idx="3">
                  <c:v>7.2859744990892485</c:v>
                </c:pt>
                <c:pt idx="4">
                  <c:v>7.0621468926553668</c:v>
                </c:pt>
              </c:numCache>
            </c:numRef>
          </c:yVal>
        </c:ser>
        <c:ser>
          <c:idx val="0"/>
          <c:order val="1"/>
          <c:tx>
            <c:v>คนที่ 2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chart'!$I$3:$M$3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5.2447552447552344</c:v>
                </c:pt>
                <c:pt idx="2">
                  <c:v>6.1728395061728385</c:v>
                </c:pt>
                <c:pt idx="3">
                  <c:v>6.4829821717990272</c:v>
                </c:pt>
                <c:pt idx="4">
                  <c:v>6.7750677506775094</c:v>
                </c:pt>
              </c:numCache>
            </c:numRef>
          </c:yVal>
        </c:ser>
        <c:ser>
          <c:idx val="2"/>
          <c:order val="2"/>
          <c:tx>
            <c:v>คนที่ 3</c:v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chart'!$I$4:$M$4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6.4935064935064926</c:v>
                </c:pt>
                <c:pt idx="2">
                  <c:v>6.9605568445475647</c:v>
                </c:pt>
                <c:pt idx="3">
                  <c:v>7.312614259597785</c:v>
                </c:pt>
                <c:pt idx="4">
                  <c:v>7.5414781297134343</c:v>
                </c:pt>
              </c:numCache>
            </c:numRef>
          </c:yVal>
        </c:ser>
        <c:ser>
          <c:idx val="3"/>
          <c:order val="3"/>
          <c:tx>
            <c:v>คนที่ 4</c:v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chart'!$I$5:$M$5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6.5502183406113526</c:v>
                </c:pt>
                <c:pt idx="2">
                  <c:v>7.1599045346061914</c:v>
                </c:pt>
                <c:pt idx="3">
                  <c:v>7.5614366729678641</c:v>
                </c:pt>
                <c:pt idx="4">
                  <c:v>7.5528700906344408</c:v>
                </c:pt>
              </c:numCache>
            </c:numRef>
          </c:yVal>
        </c:ser>
        <c:ser>
          <c:idx val="4"/>
          <c:order val="4"/>
          <c:tx>
            <c:v>คนที่ 5</c:v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chart'!$I$6:$M$6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5.6818181818181834</c:v>
                </c:pt>
                <c:pt idx="2">
                  <c:v>6.5645514223194645</c:v>
                </c:pt>
                <c:pt idx="3">
                  <c:v>6.7681895093062447</c:v>
                </c:pt>
                <c:pt idx="4">
                  <c:v>6.8775790921595599</c:v>
                </c:pt>
              </c:numCache>
            </c:numRef>
          </c:yVal>
        </c:ser>
        <c:ser>
          <c:idx val="5"/>
          <c:order val="5"/>
          <c:tx>
            <c:v>คนที่ 6</c:v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chart'!$I$7:$M$7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5.4347826086956506</c:v>
                </c:pt>
                <c:pt idx="2">
                  <c:v>6.4655172413792998</c:v>
                </c:pt>
                <c:pt idx="3">
                  <c:v>6.6555740432612245</c:v>
                </c:pt>
                <c:pt idx="4">
                  <c:v>6.9060773480662965</c:v>
                </c:pt>
              </c:numCache>
            </c:numRef>
          </c:yVal>
        </c:ser>
        <c:ser>
          <c:idx val="6"/>
          <c:order val="6"/>
          <c:tx>
            <c:v>คนที่ 7</c:v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chart'!$I$8:$M$8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5.3380782918149494</c:v>
                </c:pt>
                <c:pt idx="2">
                  <c:v>6.1855670103092786</c:v>
                </c:pt>
                <c:pt idx="3">
                  <c:v>6.5040650406504055</c:v>
                </c:pt>
                <c:pt idx="4">
                  <c:v>6.6844919786096249</c:v>
                </c:pt>
              </c:numCache>
            </c:numRef>
          </c:yVal>
        </c:ser>
        <c:ser>
          <c:idx val="7"/>
          <c:order val="7"/>
          <c:tx>
            <c:v>คนที่ 8</c:v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chart'!$I$9:$M$9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5.6179775280898721</c:v>
                </c:pt>
                <c:pt idx="2">
                  <c:v>6.6815144766146881</c:v>
                </c:pt>
                <c:pt idx="3">
                  <c:v>7.0052539404553418</c:v>
                </c:pt>
                <c:pt idx="4">
                  <c:v>7.2150072150072155</c:v>
                </c:pt>
              </c:numCache>
            </c:numRef>
          </c:yVal>
        </c:ser>
        <c:ser>
          <c:idx val="8"/>
          <c:order val="8"/>
          <c:tx>
            <c:v>คนที่ 9</c:v>
          </c:tx>
          <c:spPr>
            <a:ln w="19050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>
                  <a:lumMod val="60000"/>
                </a:schemeClr>
              </a:solidFill>
              <a:ln w="9525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chart'!$I$10:$M$10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5.4545454545454435</c:v>
                </c:pt>
                <c:pt idx="2">
                  <c:v>6.666666666666667</c:v>
                </c:pt>
                <c:pt idx="3">
                  <c:v>7.0052539404553418</c:v>
                </c:pt>
                <c:pt idx="4">
                  <c:v>7.1942446043165456</c:v>
                </c:pt>
              </c:numCache>
            </c:numRef>
          </c:yVal>
        </c:ser>
        <c:ser>
          <c:idx val="9"/>
          <c:order val="9"/>
          <c:tx>
            <c:v>คนที่ 10</c:v>
          </c:tx>
          <c:spPr>
            <a:ln w="19050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lumMod val="60000"/>
                </a:schemeClr>
              </a:solidFill>
              <a:ln w="9525">
                <a:solidFill>
                  <a:schemeClr val="accent4">
                    <a:lumMod val="60000"/>
                  </a:schemeClr>
                </a:solidFill>
              </a:ln>
              <a:effectLst/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chart'!$I$11:$M$11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6.4102564102564106</c:v>
                </c:pt>
                <c:pt idx="2">
                  <c:v>6.8649885583523798</c:v>
                </c:pt>
                <c:pt idx="3">
                  <c:v>7.2332730560578762</c:v>
                </c:pt>
                <c:pt idx="4">
                  <c:v>7.4738415545590433</c:v>
                </c:pt>
              </c:numCache>
            </c:numRef>
          </c:yVal>
        </c:ser>
        <c:dLbls/>
        <c:axId val="201280896"/>
        <c:axId val="201295360"/>
      </c:scatterChart>
      <c:valAx>
        <c:axId val="201280896"/>
        <c:scaling>
          <c:orientation val="minMax"/>
          <c:max val="50"/>
        </c:scaling>
        <c:axPos val="b"/>
        <c:majorGridlines>
          <c:spPr>
            <a:ln w="12700" cap="flat" cmpd="sng" algn="ctr">
              <a:solidFill>
                <a:schemeClr val="tx1"/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2400" b="1" i="0" u="none" strike="noStrike" kern="1200" baseline="0">
                    <a:solidFill>
                      <a:schemeClr val="tx1">
                        <a:lumMod val="90000"/>
                        <a:lumOff val="1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 smtClean="0">
                    <a:solidFill>
                      <a:schemeClr val="bg1"/>
                    </a:solidFill>
                  </a:rPr>
                  <a:t>Distance</a:t>
                </a:r>
                <a:r>
                  <a:rPr lang="th-TH" b="1" dirty="0" smtClean="0">
                    <a:solidFill>
                      <a:schemeClr val="bg1"/>
                    </a:solidFill>
                  </a:rPr>
                  <a:t> </a:t>
                </a:r>
                <a:r>
                  <a:rPr lang="en-US" b="1" dirty="0">
                    <a:solidFill>
                      <a:schemeClr val="bg1"/>
                    </a:solidFill>
                  </a:rPr>
                  <a:t>(m)</a:t>
                </a:r>
              </a:p>
            </c:rich>
          </c:tx>
          <c:layout>
            <c:manualLayout>
              <c:xMode val="edge"/>
              <c:yMode val="edge"/>
              <c:x val="0.42634039123420503"/>
              <c:y val="0.90092993149807321"/>
            </c:manualLayout>
          </c:layout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2400" b="1" i="0" u="none" strike="noStrike" kern="1200" baseline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th-TH"/>
          </a:p>
        </c:txPr>
        <c:crossAx val="201295360"/>
        <c:crosses val="autoZero"/>
        <c:crossBetween val="midCat"/>
        <c:majorUnit val="5"/>
      </c:valAx>
      <c:valAx>
        <c:axId val="201295360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/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sz="2400" b="1" i="0" u="none" strike="noStrike" kern="1200" baseline="0">
                    <a:solidFill>
                      <a:schemeClr val="tx1">
                        <a:lumMod val="90000"/>
                        <a:lumOff val="1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 smtClean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Speed</a:t>
                </a:r>
                <a:r>
                  <a:rPr lang="th-TH" b="1" dirty="0" smtClean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 </a:t>
                </a:r>
                <a:r>
                  <a:rPr lang="en-US" b="1" dirty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(m/s)</a:t>
                </a: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2400" b="1" i="0" u="none" strike="noStrike" kern="1200" baseline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th-TH"/>
          </a:p>
        </c:txPr>
        <c:crossAx val="201280896"/>
        <c:crosses val="autoZero"/>
        <c:crossBetween val="midCat"/>
      </c:valAx>
      <c:spPr>
        <a:solidFill>
          <a:schemeClr val="accent1">
            <a:lumMod val="20000"/>
            <a:lumOff val="80000"/>
          </a:schemeClr>
        </a:solidFill>
        <a:ln>
          <a:solidFill>
            <a:schemeClr val="tx1"/>
          </a:solidFill>
        </a:ln>
        <a:effectLst/>
      </c:spPr>
    </c:plotArea>
    <c:legend>
      <c:legendPos val="r"/>
      <c:layout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2000" b="1" i="0" u="none" strike="noStrike" kern="1200" baseline="0">
              <a:solidFill>
                <a:schemeClr val="tx1">
                  <a:lumMod val="90000"/>
                  <a:lumOff val="10000"/>
                </a:schemeClr>
              </a:solidFill>
              <a:latin typeface="+mn-lt"/>
              <a:ea typeface="+mn-ea"/>
              <a:cs typeface="+mn-cs"/>
            </a:defRPr>
          </a:pPr>
          <a:endParaRPr lang="th-TH"/>
        </a:p>
      </c:txPr>
    </c:legend>
    <c:plotVisOnly val="1"/>
    <c:dispBlanksAs val="gap"/>
  </c:chart>
  <c:spPr>
    <a:noFill/>
    <a:ln>
      <a:noFill/>
    </a:ln>
    <a:effectLst/>
  </c:spPr>
  <c:txPr>
    <a:bodyPr/>
    <a:lstStyle/>
    <a:p>
      <a:pPr>
        <a:defRPr sz="2400"/>
      </a:pPr>
      <a:endParaRPr lang="th-TH"/>
    </a:p>
  </c:txPr>
  <c:externalData r:id="rId1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th-TH"/>
  <c:style val="28"/>
  <c:chart>
    <c:title>
      <c:tx>
        <c:rich>
          <a:bodyPr rot="0" vert="horz"/>
          <a:lstStyle/>
          <a:p>
            <a:pPr>
              <a:defRPr/>
            </a:pPr>
            <a:r>
              <a:rPr lang="en-US" dirty="0" smtClean="0"/>
              <a:t>First</a:t>
            </a:r>
            <a:r>
              <a:rPr lang="en-US" baseline="0" dirty="0" smtClean="0"/>
              <a:t> person</a:t>
            </a:r>
            <a:endParaRPr lang="th-TH" dirty="0"/>
          </a:p>
        </c:rich>
      </c:tx>
      <c:layout/>
    </c:title>
    <c:plotArea>
      <c:layout/>
      <c:scatterChart>
        <c:scatterStyle val="lineMarker"/>
        <c:ser>
          <c:idx val="0"/>
          <c:order val="0"/>
          <c:tx>
            <c:v>คนที่ 1</c:v>
          </c:tx>
          <c:marker>
            <c:spPr>
              <a:solidFill>
                <a:srgbClr val="FFFF00"/>
              </a:solidFill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chart'!$I$2:$M$2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5.9288537549407119</c:v>
                </c:pt>
                <c:pt idx="2">
                  <c:v>6.9284064665126985</c:v>
                </c:pt>
                <c:pt idx="3">
                  <c:v>7.2859744990892485</c:v>
                </c:pt>
                <c:pt idx="4">
                  <c:v>7.0621468926553668</c:v>
                </c:pt>
              </c:numCache>
            </c:numRef>
          </c:yVal>
        </c:ser>
        <c:dLbls/>
        <c:axId val="201316224"/>
        <c:axId val="201318400"/>
      </c:scatterChart>
      <c:valAx>
        <c:axId val="201316224"/>
        <c:scaling>
          <c:orientation val="minMax"/>
          <c:max val="50"/>
        </c:scaling>
        <c:axPos val="b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n-US" dirty="0" smtClean="0"/>
                  <a:t>Distance</a:t>
                </a:r>
                <a:r>
                  <a:rPr lang="th-TH" dirty="0" smtClean="0"/>
                  <a:t> </a:t>
                </a:r>
                <a:r>
                  <a:rPr lang="en-US" dirty="0"/>
                  <a:t>(m)</a:t>
                </a:r>
              </a:p>
            </c:rich>
          </c:tx>
          <c:layout/>
        </c:title>
        <c:numFmt formatCode="General" sourceLinked="1"/>
        <c:majorTickMark val="none"/>
        <c:tickLblPos val="nextTo"/>
        <c:txPr>
          <a:bodyPr rot="-60000000" vert="horz"/>
          <a:lstStyle/>
          <a:p>
            <a:pPr>
              <a:defRPr b="1"/>
            </a:pPr>
            <a:endParaRPr lang="th-TH"/>
          </a:p>
        </c:txPr>
        <c:crossAx val="201318400"/>
        <c:crosses val="autoZero"/>
        <c:crossBetween val="midCat"/>
        <c:majorUnit val="5"/>
      </c:valAx>
      <c:valAx>
        <c:axId val="201318400"/>
        <c:scaling>
          <c:orientation val="minMax"/>
        </c:scaling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Speed</a:t>
                </a:r>
                <a:r>
                  <a:rPr lang="th-TH" dirty="0" smtClean="0"/>
                  <a:t> </a:t>
                </a:r>
                <a:r>
                  <a:rPr lang="en-US" dirty="0"/>
                  <a:t>(m/s)</a:t>
                </a:r>
              </a:p>
            </c:rich>
          </c:tx>
          <c:layout/>
        </c:title>
        <c:numFmt formatCode="General" sourceLinked="1"/>
        <c:majorTickMark val="none"/>
        <c:tickLblPos val="nextTo"/>
        <c:txPr>
          <a:bodyPr rot="-60000000" vert="horz"/>
          <a:lstStyle/>
          <a:p>
            <a:pPr>
              <a:defRPr b="1"/>
            </a:pPr>
            <a:endParaRPr lang="th-TH"/>
          </a:p>
        </c:txPr>
        <c:crossAx val="201316224"/>
        <c:crosses val="autoZero"/>
        <c:crossBetween val="midCat"/>
      </c:valAx>
      <c:spPr>
        <a:solidFill>
          <a:schemeClr val="accent5">
            <a:lumMod val="50000"/>
          </a:schemeClr>
        </a:solidFill>
      </c:spPr>
    </c:plotArea>
    <c:plotVisOnly val="1"/>
    <c:dispBlanksAs val="gap"/>
  </c:chart>
  <c:txPr>
    <a:bodyPr/>
    <a:lstStyle/>
    <a:p>
      <a:pPr>
        <a:defRPr sz="2400"/>
      </a:pPr>
      <a:endParaRPr lang="th-TH"/>
    </a:p>
  </c:txPr>
  <c:externalData r:id="rId1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th-TH"/>
  <c:style val="28"/>
  <c:chart>
    <c:title>
      <c:tx>
        <c:rich>
          <a:bodyPr rot="0" vert="horz"/>
          <a:lstStyle/>
          <a:p>
            <a:pPr>
              <a:defRPr/>
            </a:pPr>
            <a:r>
              <a:rPr lang="en-US" dirty="0" smtClean="0"/>
              <a:t>Second</a:t>
            </a:r>
            <a:r>
              <a:rPr lang="en-US" baseline="0" dirty="0" smtClean="0"/>
              <a:t> person</a:t>
            </a:r>
            <a:endParaRPr lang="th-TH" dirty="0"/>
          </a:p>
        </c:rich>
      </c:tx>
      <c:layout/>
    </c:title>
    <c:plotArea>
      <c:layout/>
      <c:scatterChart>
        <c:scatterStyle val="lineMarker"/>
        <c:ser>
          <c:idx val="0"/>
          <c:order val="0"/>
          <c:tx>
            <c:v>คนที่ 2</c:v>
          </c:tx>
          <c:marker>
            <c:spPr>
              <a:solidFill>
                <a:srgbClr val="FFFF00"/>
              </a:solidFill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chart'!$I$3:$M$3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5.2447552447552344</c:v>
                </c:pt>
                <c:pt idx="2">
                  <c:v>6.1728395061728385</c:v>
                </c:pt>
                <c:pt idx="3">
                  <c:v>6.4829821717990272</c:v>
                </c:pt>
                <c:pt idx="4">
                  <c:v>6.7750677506775094</c:v>
                </c:pt>
              </c:numCache>
            </c:numRef>
          </c:yVal>
        </c:ser>
        <c:dLbls/>
        <c:axId val="201482624"/>
        <c:axId val="201484544"/>
      </c:scatterChart>
      <c:valAx>
        <c:axId val="201482624"/>
        <c:scaling>
          <c:orientation val="minMax"/>
          <c:max val="50"/>
        </c:scaling>
        <c:axPos val="b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n-US" dirty="0" smtClean="0"/>
                  <a:t>Distance</a:t>
                </a:r>
                <a:r>
                  <a:rPr lang="th-TH" dirty="0" smtClean="0"/>
                  <a:t> </a:t>
                </a:r>
                <a:r>
                  <a:rPr lang="en-US" dirty="0"/>
                  <a:t>(m)</a:t>
                </a:r>
              </a:p>
            </c:rich>
          </c:tx>
          <c:layout/>
        </c:title>
        <c:numFmt formatCode="General" sourceLinked="1"/>
        <c:majorTickMark val="none"/>
        <c:tickLblPos val="nextTo"/>
        <c:txPr>
          <a:bodyPr rot="-60000000" vert="horz"/>
          <a:lstStyle/>
          <a:p>
            <a:pPr>
              <a:defRPr b="1"/>
            </a:pPr>
            <a:endParaRPr lang="th-TH"/>
          </a:p>
        </c:txPr>
        <c:crossAx val="201484544"/>
        <c:crosses val="autoZero"/>
        <c:crossBetween val="midCat"/>
        <c:majorUnit val="5"/>
      </c:valAx>
      <c:valAx>
        <c:axId val="201484544"/>
        <c:scaling>
          <c:orientation val="minMax"/>
        </c:scaling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Speed</a:t>
                </a:r>
                <a:r>
                  <a:rPr lang="th-TH" dirty="0" smtClean="0"/>
                  <a:t> </a:t>
                </a:r>
                <a:r>
                  <a:rPr lang="en-US" dirty="0"/>
                  <a:t>(m/s)</a:t>
                </a:r>
              </a:p>
            </c:rich>
          </c:tx>
          <c:layout/>
        </c:title>
        <c:numFmt formatCode="General" sourceLinked="1"/>
        <c:majorTickMark val="none"/>
        <c:tickLblPos val="nextTo"/>
        <c:txPr>
          <a:bodyPr rot="-60000000" vert="horz"/>
          <a:lstStyle/>
          <a:p>
            <a:pPr>
              <a:defRPr b="1"/>
            </a:pPr>
            <a:endParaRPr lang="th-TH"/>
          </a:p>
        </c:txPr>
        <c:crossAx val="201482624"/>
        <c:crosses val="autoZero"/>
        <c:crossBetween val="midCat"/>
      </c:valAx>
      <c:spPr>
        <a:solidFill>
          <a:schemeClr val="accent5">
            <a:lumMod val="50000"/>
          </a:schemeClr>
        </a:solidFill>
      </c:spPr>
    </c:plotArea>
    <c:plotVisOnly val="1"/>
    <c:dispBlanksAs val="gap"/>
  </c:chart>
  <c:txPr>
    <a:bodyPr/>
    <a:lstStyle/>
    <a:p>
      <a:pPr>
        <a:defRPr sz="2400"/>
      </a:pPr>
      <a:endParaRPr lang="th-TH"/>
    </a:p>
  </c:txPr>
  <c:externalData r:id="rId1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th-TH"/>
  <c:style val="28"/>
  <c:chart>
    <c:title>
      <c:tx>
        <c:rich>
          <a:bodyPr rot="0" vert="horz"/>
          <a:lstStyle/>
          <a:p>
            <a:pPr>
              <a:defRPr/>
            </a:pPr>
            <a:r>
              <a:rPr lang="en-US" dirty="0" smtClean="0"/>
              <a:t>Third</a:t>
            </a:r>
            <a:r>
              <a:rPr lang="en-US" baseline="0" dirty="0" smtClean="0"/>
              <a:t> person</a:t>
            </a:r>
            <a:endParaRPr lang="th-TH" dirty="0"/>
          </a:p>
        </c:rich>
      </c:tx>
      <c:layout/>
    </c:title>
    <c:plotArea>
      <c:layout/>
      <c:scatterChart>
        <c:scatterStyle val="lineMarker"/>
        <c:ser>
          <c:idx val="0"/>
          <c:order val="0"/>
          <c:tx>
            <c:v>คนที่ 3</c:v>
          </c:tx>
          <c:marker>
            <c:spPr>
              <a:solidFill>
                <a:srgbClr val="FFFF00"/>
              </a:solidFill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chart'!$I$4:$M$4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6.4935064935064926</c:v>
                </c:pt>
                <c:pt idx="2">
                  <c:v>6.9605568445475647</c:v>
                </c:pt>
                <c:pt idx="3">
                  <c:v>7.312614259597785</c:v>
                </c:pt>
                <c:pt idx="4">
                  <c:v>7.5414781297134343</c:v>
                </c:pt>
              </c:numCache>
            </c:numRef>
          </c:yVal>
        </c:ser>
        <c:dLbls/>
        <c:axId val="201509504"/>
        <c:axId val="201798400"/>
      </c:scatterChart>
      <c:valAx>
        <c:axId val="201509504"/>
        <c:scaling>
          <c:orientation val="minMax"/>
          <c:max val="50"/>
        </c:scaling>
        <c:axPos val="b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n-US" dirty="0" smtClean="0"/>
                  <a:t>Distance</a:t>
                </a:r>
                <a:r>
                  <a:rPr lang="th-TH" dirty="0" smtClean="0"/>
                  <a:t> </a:t>
                </a:r>
                <a:r>
                  <a:rPr lang="en-US" dirty="0"/>
                  <a:t>(m)</a:t>
                </a:r>
              </a:p>
            </c:rich>
          </c:tx>
          <c:layout/>
        </c:title>
        <c:numFmt formatCode="General" sourceLinked="1"/>
        <c:majorTickMark val="none"/>
        <c:tickLblPos val="nextTo"/>
        <c:txPr>
          <a:bodyPr rot="-60000000" vert="horz"/>
          <a:lstStyle/>
          <a:p>
            <a:pPr>
              <a:defRPr/>
            </a:pPr>
            <a:endParaRPr lang="th-TH"/>
          </a:p>
        </c:txPr>
        <c:crossAx val="201798400"/>
        <c:crosses val="autoZero"/>
        <c:crossBetween val="midCat"/>
        <c:majorUnit val="5"/>
      </c:valAx>
      <c:valAx>
        <c:axId val="201798400"/>
        <c:scaling>
          <c:orientation val="minMax"/>
        </c:scaling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Speed</a:t>
                </a:r>
                <a:r>
                  <a:rPr lang="th-TH" dirty="0" smtClean="0"/>
                  <a:t> </a:t>
                </a:r>
                <a:r>
                  <a:rPr lang="en-US" dirty="0"/>
                  <a:t>(m/s)</a:t>
                </a:r>
              </a:p>
            </c:rich>
          </c:tx>
          <c:layout/>
        </c:title>
        <c:numFmt formatCode="General" sourceLinked="1"/>
        <c:majorTickMark val="none"/>
        <c:tickLblPos val="nextTo"/>
        <c:txPr>
          <a:bodyPr rot="-60000000" vert="horz"/>
          <a:lstStyle/>
          <a:p>
            <a:pPr>
              <a:defRPr b="1"/>
            </a:pPr>
            <a:endParaRPr lang="th-TH"/>
          </a:p>
        </c:txPr>
        <c:crossAx val="201509504"/>
        <c:crosses val="autoZero"/>
        <c:crossBetween val="midCat"/>
      </c:valAx>
      <c:spPr>
        <a:solidFill>
          <a:schemeClr val="accent5">
            <a:lumMod val="50000"/>
          </a:schemeClr>
        </a:solidFill>
      </c:spPr>
    </c:plotArea>
    <c:plotVisOnly val="1"/>
    <c:dispBlanksAs val="gap"/>
  </c:chart>
  <c:txPr>
    <a:bodyPr/>
    <a:lstStyle/>
    <a:p>
      <a:pPr>
        <a:defRPr sz="2400"/>
      </a:pPr>
      <a:endParaRPr lang="th-TH"/>
    </a:p>
  </c:txPr>
  <c:externalData r:id="rId1"/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th-TH"/>
  <c:style val="28"/>
  <c:chart>
    <c:title>
      <c:tx>
        <c:rich>
          <a:bodyPr rot="0" vert="horz"/>
          <a:lstStyle/>
          <a:p>
            <a:pPr>
              <a:defRPr/>
            </a:pPr>
            <a:r>
              <a:rPr lang="en-US" dirty="0" smtClean="0"/>
              <a:t>Fourth</a:t>
            </a:r>
            <a:r>
              <a:rPr lang="en-US" baseline="0" dirty="0" smtClean="0"/>
              <a:t> person</a:t>
            </a:r>
            <a:endParaRPr lang="th-TH" dirty="0"/>
          </a:p>
        </c:rich>
      </c:tx>
      <c:layout/>
    </c:title>
    <c:plotArea>
      <c:layout/>
      <c:scatterChart>
        <c:scatterStyle val="lineMarker"/>
        <c:ser>
          <c:idx val="0"/>
          <c:order val="0"/>
          <c:tx>
            <c:v>คนที่ 4</c:v>
          </c:tx>
          <c:marker>
            <c:spPr>
              <a:solidFill>
                <a:srgbClr val="FFFF00"/>
              </a:solidFill>
            </c:spPr>
          </c:marker>
          <c:xVal>
            <c:numRef>
              <c:f>'speed chart'!$I$1:$M$1</c:f>
              <c:numCache>
                <c:formatCode>General</c:formatCode>
                <c:ptCount val="5"/>
                <c:pt idx="0">
                  <c:v>0</c:v>
                </c:pt>
                <c:pt idx="1">
                  <c:v>15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</c:numCache>
            </c:numRef>
          </c:xVal>
          <c:yVal>
            <c:numRef>
              <c:f>'speed chart'!$I$5:$M$5</c:f>
              <c:numCache>
                <c:formatCode>0.00</c:formatCode>
                <c:ptCount val="5"/>
                <c:pt idx="0" formatCode="General">
                  <c:v>0</c:v>
                </c:pt>
                <c:pt idx="1">
                  <c:v>6.5502183406113526</c:v>
                </c:pt>
                <c:pt idx="2">
                  <c:v>7.1599045346061914</c:v>
                </c:pt>
                <c:pt idx="3">
                  <c:v>7.5614366729678641</c:v>
                </c:pt>
                <c:pt idx="4">
                  <c:v>7.5528700906344408</c:v>
                </c:pt>
              </c:numCache>
            </c:numRef>
          </c:yVal>
        </c:ser>
        <c:dLbls/>
        <c:axId val="201835648"/>
        <c:axId val="201837568"/>
      </c:scatterChart>
      <c:valAx>
        <c:axId val="201835648"/>
        <c:scaling>
          <c:orientation val="minMax"/>
          <c:max val="50"/>
        </c:scaling>
        <c:axPos val="b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n-US" dirty="0" smtClean="0"/>
                  <a:t>Distance</a:t>
                </a:r>
                <a:r>
                  <a:rPr lang="th-TH" dirty="0" smtClean="0"/>
                  <a:t> </a:t>
                </a:r>
                <a:r>
                  <a:rPr lang="en-US" dirty="0"/>
                  <a:t>(m)</a:t>
                </a:r>
              </a:p>
            </c:rich>
          </c:tx>
          <c:layout/>
        </c:title>
        <c:numFmt formatCode="General" sourceLinked="1"/>
        <c:majorTickMark val="none"/>
        <c:tickLblPos val="nextTo"/>
        <c:txPr>
          <a:bodyPr rot="-60000000" vert="horz"/>
          <a:lstStyle/>
          <a:p>
            <a:pPr>
              <a:defRPr b="1"/>
            </a:pPr>
            <a:endParaRPr lang="th-TH"/>
          </a:p>
        </c:txPr>
        <c:crossAx val="201837568"/>
        <c:crosses val="autoZero"/>
        <c:crossBetween val="midCat"/>
        <c:majorUnit val="5"/>
      </c:valAx>
      <c:valAx>
        <c:axId val="201837568"/>
        <c:scaling>
          <c:orientation val="minMax"/>
        </c:scaling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Speed</a:t>
                </a:r>
                <a:r>
                  <a:rPr lang="th-TH" dirty="0" smtClean="0"/>
                  <a:t> </a:t>
                </a:r>
                <a:r>
                  <a:rPr lang="en-US" dirty="0"/>
                  <a:t>(m/s)</a:t>
                </a:r>
              </a:p>
            </c:rich>
          </c:tx>
          <c:layout/>
        </c:title>
        <c:numFmt formatCode="General" sourceLinked="1"/>
        <c:majorTickMark val="none"/>
        <c:tickLblPos val="nextTo"/>
        <c:txPr>
          <a:bodyPr rot="-60000000" vert="horz"/>
          <a:lstStyle/>
          <a:p>
            <a:pPr>
              <a:defRPr b="1"/>
            </a:pPr>
            <a:endParaRPr lang="th-TH"/>
          </a:p>
        </c:txPr>
        <c:crossAx val="201835648"/>
        <c:crosses val="autoZero"/>
        <c:crossBetween val="midCat"/>
      </c:valAx>
      <c:spPr>
        <a:solidFill>
          <a:schemeClr val="accent5">
            <a:lumMod val="50000"/>
          </a:schemeClr>
        </a:solidFill>
      </c:spPr>
    </c:plotArea>
    <c:plotVisOnly val="1"/>
    <c:dispBlanksAs val="gap"/>
  </c:chart>
  <c:txPr>
    <a:bodyPr/>
    <a:lstStyle/>
    <a:p>
      <a:pPr>
        <a:defRPr sz="2400"/>
      </a:pPr>
      <a:endParaRPr lang="th-TH"/>
    </a:p>
  </c:txPr>
  <c:externalData r:id="rId1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gif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png>
</file>

<file path=ppt/media/image38.jpeg>
</file>

<file path=ppt/media/image39.jpeg>
</file>

<file path=ppt/media/image4.png>
</file>

<file path=ppt/media/image40.jpeg>
</file>

<file path=ppt/media/image41.jpeg>
</file>

<file path=ppt/media/image42.jpeg>
</file>

<file path=ppt/media/image43.png>
</file>

<file path=ppt/media/image44.jpeg>
</file>

<file path=ppt/media/image45.png>
</file>

<file path=ppt/media/image46.jpeg>
</file>

<file path=ppt/media/image47.jpeg>
</file>

<file path=ppt/media/image48.jpeg>
</file>

<file path=ppt/media/image49.png>
</file>

<file path=ppt/media/image5.jpeg>
</file>

<file path=ppt/media/image50.png>
</file>

<file path=ppt/media/image51.jpeg>
</file>

<file path=ppt/media/image52.jpeg>
</file>

<file path=ppt/media/image53.png>
</file>

<file path=ppt/media/image54.png>
</file>

<file path=ppt/media/image55.png>
</file>

<file path=ppt/media/image56.png>
</file>

<file path=ppt/media/image57.png>
</file>

<file path=ppt/media/image58.gif>
</file>

<file path=ppt/media/image59.jpeg>
</file>

<file path=ppt/media/image6.jpeg>
</file>

<file path=ppt/media/image60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0CCDC7-5C1E-459F-81D9-E5E85EC39A6D}" type="datetimeFigureOut">
              <a:rPr lang="th-TH" smtClean="0"/>
              <a:pPr/>
              <a:t>22/07/60</a:t>
            </a:fld>
            <a:endParaRPr lang="th-T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h-T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ACA689-C678-45F1-97B2-A3BA10591B69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xmlns="" val="2483078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 smtClean="0"/>
              <a:t>คลิกเพื่อแก้ไขสไตล์ชื่อเรื่องรองต้นแบบ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F70F6-5D17-42D7-B347-5A39EA4AA9BF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xmlns="" val="1658843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78EE4-D756-4E26-AC83-60C966B2498F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xmlns="" val="2956729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C0BE3-025D-417A-93D5-19A29F11A907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xmlns="" val="2215987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5CDDD-4359-4085-9D1C-59FA5F628F05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xmlns="" val="156832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8EA0-2041-4B81-8619-1C8C914BB93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xmlns="" val="3284645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xmlns="" val="2900479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8D28-9BEA-4D3C-BE02-DABB14ED13EA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9" name="ตัวแทนหมายเลขสไลด์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xmlns="" val="2689248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869B7-6149-4F75-BFB9-7FCC42E858C5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xmlns="" val="426221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F94F4-3A2C-4DEA-B9E7-3057C017B6A5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xmlns="" val="2954593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F3C37-BFD9-4B93-BBB0-69132856C091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xmlns="" val="3176548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6389B-44D5-4721-99FB-736C28EF940B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xmlns="" val="1666765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4CFFF1-F47C-455A-8D32-660736CBEEEB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EBE64-DA9D-4D68-AEB8-0DD37FC051C7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xmlns="" val="1628942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1.jpeg"/><Relationship Id="rId5" Type="http://schemas.openxmlformats.org/officeDocument/2006/relationships/image" Target="../media/image30.jpeg"/><Relationship Id="rId4" Type="http://schemas.openxmlformats.org/officeDocument/2006/relationships/image" Target="../media/image2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jpeg"/><Relationship Id="rId3" Type="http://schemas.openxmlformats.org/officeDocument/2006/relationships/image" Target="../media/image46.jpeg"/><Relationship Id="rId7" Type="http://schemas.openxmlformats.org/officeDocument/2006/relationships/image" Target="../media/image50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9.png"/><Relationship Id="rId5" Type="http://schemas.openxmlformats.org/officeDocument/2006/relationships/image" Target="../media/image48.jpeg"/><Relationship Id="rId10" Type="http://schemas.openxmlformats.org/officeDocument/2006/relationships/image" Target="../media/image53.png"/><Relationship Id="rId4" Type="http://schemas.openxmlformats.org/officeDocument/2006/relationships/image" Target="../media/image47.jpeg"/><Relationship Id="rId9" Type="http://schemas.openxmlformats.org/officeDocument/2006/relationships/image" Target="../media/image52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jpe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1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jpe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eg"/><Relationship Id="rId2" Type="http://schemas.openxmlformats.org/officeDocument/2006/relationships/image" Target="../media/image58.gif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กล่องข้อความ 2"/>
          <p:cNvSpPr txBox="1"/>
          <p:nvPr/>
        </p:nvSpPr>
        <p:spPr>
          <a:xfrm>
            <a:off x="3556000" y="1638300"/>
            <a:ext cx="8242300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 err="1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</a:rPr>
              <a:t>Sciencetific</a:t>
            </a:r>
            <a:r>
              <a:rPr lang="en-US" sz="88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</a:rPr>
              <a:t> Invention</a:t>
            </a:r>
          </a:p>
          <a:p>
            <a:pPr algn="ctr"/>
            <a:r>
              <a:rPr lang="en-US" sz="72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  <a:cs typeface="+mj-cs"/>
              </a:rPr>
              <a:t>“SPEED ANALYSER”</a:t>
            </a:r>
            <a:endParaRPr lang="en-US" sz="7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+mj-lt"/>
              <a:cs typeface="+mj-cs"/>
            </a:endParaRPr>
          </a:p>
          <a:p>
            <a:endParaRPr lang="en-US" b="1" dirty="0">
              <a:solidFill>
                <a:schemeClr val="tx1">
                  <a:lumMod val="10000"/>
                  <a:lumOff val="90000"/>
                </a:schemeClr>
              </a:solidFill>
              <a:latin typeface="Angsana New" panose="02020603050405020304" pitchFamily="18" charset="-34"/>
            </a:endParaRPr>
          </a:p>
        </p:txBody>
      </p:sp>
      <p:sp>
        <p:nvSpPr>
          <p:cNvPr id="4" name="กล่องข้อความ 3"/>
          <p:cNvSpPr txBox="1"/>
          <p:nvPr/>
        </p:nvSpPr>
        <p:spPr>
          <a:xfrm>
            <a:off x="3848100" y="5476435"/>
            <a:ext cx="83439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cs typeface="Angsana New" panose="02020603050405020304" pitchFamily="18" charset="-34"/>
              </a:rPr>
              <a:t>Kanchanapisek</a:t>
            </a:r>
            <a:r>
              <a:rPr lang="en-US" b="1" dirty="0" smtClean="0">
                <a:solidFill>
                  <a:schemeClr val="accent2">
                    <a:lumMod val="60000"/>
                    <a:lumOff val="40000"/>
                  </a:schemeClr>
                </a:solidFill>
                <a:cs typeface="Angsana New" panose="02020603050405020304" pitchFamily="18" charset="-34"/>
              </a:rPr>
              <a:t> Wittayalai </a:t>
            </a:r>
            <a:r>
              <a:rPr lang="en-US" b="1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cs typeface="Angsana New" panose="02020603050405020304" pitchFamily="18" charset="-34"/>
              </a:rPr>
              <a:t>Nakhonpathom</a:t>
            </a:r>
            <a:r>
              <a:rPr lang="en-US" b="1" dirty="0" smtClean="0">
                <a:solidFill>
                  <a:schemeClr val="accent2">
                    <a:lumMod val="60000"/>
                    <a:lumOff val="40000"/>
                  </a:schemeClr>
                </a:solidFill>
                <a:cs typeface="Angsana New" panose="02020603050405020304" pitchFamily="18" charset="-34"/>
              </a:rPr>
              <a:t> School </a:t>
            </a:r>
            <a:endParaRPr lang="en-US" b="1" dirty="0" smtClean="0">
              <a:solidFill>
                <a:schemeClr val="accent2">
                  <a:lumMod val="60000"/>
                  <a:lumOff val="40000"/>
                </a:schemeClr>
              </a:solidFill>
              <a:cs typeface="Angsana New" panose="02020603050405020304" pitchFamily="18" charset="-34"/>
            </a:endParaRPr>
          </a:p>
          <a:p>
            <a:pPr algn="ctr"/>
            <a:r>
              <a:rPr lang="en-US" b="1" dirty="0" smtClean="0">
                <a:solidFill>
                  <a:schemeClr val="accent2">
                    <a:lumMod val="60000"/>
                    <a:lumOff val="40000"/>
                  </a:schemeClr>
                </a:solidFill>
                <a:cs typeface="Angsana New" panose="02020603050405020304" pitchFamily="18" charset="-34"/>
              </a:rPr>
              <a:t>(</a:t>
            </a:r>
            <a:r>
              <a:rPr lang="en-US" b="1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cs typeface="Angsana New" panose="02020603050405020304" pitchFamily="18" charset="-34"/>
              </a:rPr>
              <a:t>Pratumnak</a:t>
            </a:r>
            <a:r>
              <a:rPr lang="en-US" b="1" dirty="0" smtClean="0">
                <a:solidFill>
                  <a:schemeClr val="accent2">
                    <a:lumMod val="60000"/>
                    <a:lumOff val="40000"/>
                  </a:schemeClr>
                </a:solidFill>
                <a:cs typeface="Angsana New" panose="02020603050405020304" pitchFamily="18" charset="-34"/>
              </a:rPr>
              <a:t> </a:t>
            </a:r>
            <a:r>
              <a:rPr lang="en-US" b="1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cs typeface="Angsana New" panose="02020603050405020304" pitchFamily="18" charset="-34"/>
              </a:rPr>
              <a:t>Suankularb</a:t>
            </a:r>
            <a:r>
              <a:rPr lang="en-US" b="1" dirty="0" smtClean="0">
                <a:solidFill>
                  <a:schemeClr val="accent2">
                    <a:lumMod val="60000"/>
                    <a:lumOff val="40000"/>
                  </a:schemeClr>
                </a:solidFill>
                <a:cs typeface="Angsana New" panose="02020603050405020304" pitchFamily="18" charset="-34"/>
              </a:rPr>
              <a:t> Mattayom)</a:t>
            </a:r>
            <a:endParaRPr lang="en-US" b="1" dirty="0">
              <a:solidFill>
                <a:schemeClr val="accent2">
                  <a:lumMod val="60000"/>
                  <a:lumOff val="40000"/>
                </a:schemeClr>
              </a:solidFill>
              <a:cs typeface="Angsana New" panose="02020603050405020304" pitchFamily="18" charset="-34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763251" y="3310466"/>
            <a:ext cx="1142210" cy="18743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291948" y="2848617"/>
            <a:ext cx="1757509" cy="2273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xmlns="" val="389452509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4046" y="140678"/>
            <a:ext cx="10339754" cy="1237957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cs typeface="+mn-cs"/>
              </a:rPr>
              <a:t>Physical Fitness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cs typeface="+mn-cs"/>
              </a:rPr>
              <a:t>Tests</a:t>
            </a:r>
            <a:endParaRPr 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TH SarabunPSK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8800" y="1594534"/>
            <a:ext cx="11087100" cy="49777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	</a:t>
            </a:r>
            <a:endParaRPr lang="en-US" sz="4400" dirty="0" smtClean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marL="0" indent="0">
              <a:buNone/>
            </a:pPr>
            <a:endParaRPr lang="en-US" sz="3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10</a:t>
            </a:fld>
            <a:endParaRPr lang="th-TH"/>
          </a:p>
        </p:txBody>
      </p:sp>
      <p:pic>
        <p:nvPicPr>
          <p:cNvPr id="1026" name="Picture 2" descr="scan0001"/>
          <p:cNvPicPr>
            <a:picLocks noChangeAspect="1" noChangeArrowheads="1"/>
          </p:cNvPicPr>
          <p:nvPr/>
        </p:nvPicPr>
        <p:blipFill>
          <a:blip r:embed="rId2" cstate="print"/>
          <a:srcRect l="8664" r="4694"/>
          <a:stretch>
            <a:fillRect/>
          </a:stretch>
        </p:blipFill>
        <p:spPr bwMode="auto">
          <a:xfrm>
            <a:off x="1132616" y="2202390"/>
            <a:ext cx="2446866" cy="11894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 descr="scan0002"/>
          <p:cNvPicPr>
            <a:picLocks noChangeAspect="1" noChangeArrowheads="1"/>
          </p:cNvPicPr>
          <p:nvPr/>
        </p:nvPicPr>
        <p:blipFill>
          <a:blip r:embed="rId3" cstate="print"/>
          <a:srcRect l="17561" t="4672" r="20976" b="17757"/>
          <a:stretch>
            <a:fillRect/>
          </a:stretch>
        </p:blipFill>
        <p:spPr bwMode="auto">
          <a:xfrm>
            <a:off x="3723257" y="2214870"/>
            <a:ext cx="1590674" cy="10690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8" name="Picture 4" descr="scan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172898" y="4118771"/>
            <a:ext cx="3910778" cy="1641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0" name="Rectangle 6"/>
          <p:cNvSpPr>
            <a:spLocks noChangeArrowheads="1"/>
          </p:cNvSpPr>
          <p:nvPr/>
        </p:nvSpPr>
        <p:spPr bwMode="auto">
          <a:xfrm>
            <a:off x="1095716" y="5527771"/>
            <a:ext cx="3620219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indent="457200"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4000" b="1" u="sng" dirty="0" smtClean="0"/>
              <a:t>Sit-up</a:t>
            </a:r>
            <a:endParaRPr lang="th-TH" sz="4000" b="1" u="sng" dirty="0" smtClean="0"/>
          </a:p>
        </p:txBody>
      </p:sp>
      <p:pic>
        <p:nvPicPr>
          <p:cNvPr id="1031" name="Picture 7" descr="scan000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954168" y="2411455"/>
            <a:ext cx="3778729" cy="11284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สี่เหลี่ยมผืนผ้า 16"/>
          <p:cNvSpPr/>
          <p:nvPr/>
        </p:nvSpPr>
        <p:spPr>
          <a:xfrm>
            <a:off x="8389542" y="3489124"/>
            <a:ext cx="151996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u="sng" dirty="0" smtClean="0"/>
              <a:t>Push up</a:t>
            </a:r>
            <a:endParaRPr lang="th-TH" sz="4000" u="sng" dirty="0"/>
          </a:p>
        </p:txBody>
      </p:sp>
      <p:sp>
        <p:nvSpPr>
          <p:cNvPr id="18" name="สี่เหลี่ยมผืนผ้า 17"/>
          <p:cNvSpPr/>
          <p:nvPr/>
        </p:nvSpPr>
        <p:spPr>
          <a:xfrm>
            <a:off x="2221105" y="3347395"/>
            <a:ext cx="163538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u="sng" dirty="0" smtClean="0"/>
              <a:t>Skin fold</a:t>
            </a:r>
            <a:endParaRPr lang="th-TH" sz="4000" u="sng" dirty="0"/>
          </a:p>
        </p:txBody>
      </p:sp>
      <p:pic>
        <p:nvPicPr>
          <p:cNvPr id="1032" name="Picture 8" descr="scan0004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6790267" y="4106333"/>
            <a:ext cx="4229100" cy="166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สี่เหลี่ยมผืนผ้า 19"/>
          <p:cNvSpPr/>
          <p:nvPr/>
        </p:nvSpPr>
        <p:spPr>
          <a:xfrm>
            <a:off x="7914252" y="5604689"/>
            <a:ext cx="247054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u="sng" dirty="0" smtClean="0"/>
              <a:t>Sit and reach</a:t>
            </a:r>
            <a:r>
              <a:rPr lang="th-TH" sz="4000" b="1" u="sng" dirty="0" smtClean="0"/>
              <a:t> </a:t>
            </a:r>
            <a:endParaRPr lang="th-TH" sz="4000" u="sng" dirty="0"/>
          </a:p>
        </p:txBody>
      </p:sp>
      <p:sp>
        <p:nvSpPr>
          <p:cNvPr id="21" name="สี่เหลี่ยมผืนผ้า 20"/>
          <p:cNvSpPr/>
          <p:nvPr/>
        </p:nvSpPr>
        <p:spPr>
          <a:xfrm>
            <a:off x="5595631" y="1506984"/>
            <a:ext cx="76655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u="sng" dirty="0" smtClean="0"/>
              <a:t>BMI</a:t>
            </a:r>
            <a:endParaRPr lang="th-TH" sz="4000" u="sng" dirty="0"/>
          </a:p>
        </p:txBody>
      </p:sp>
    </p:spTree>
    <p:extLst>
      <p:ext uri="{BB962C8B-B14F-4D97-AF65-F5344CB8AC3E}">
        <p14:creationId xmlns:p14="http://schemas.microsoft.com/office/powerpoint/2010/main" xmlns="" val="32000371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8800" y="1594534"/>
            <a:ext cx="11087100" cy="49777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	</a:t>
            </a:r>
            <a:endParaRPr lang="en-US" sz="4400" dirty="0" smtClean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marL="0" indent="0">
              <a:buNone/>
            </a:pPr>
            <a:endParaRPr lang="en-US" sz="3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11</a:t>
            </a:fld>
            <a:endParaRPr lang="th-TH"/>
          </a:p>
        </p:txBody>
      </p:sp>
      <p:sp>
        <p:nvSpPr>
          <p:cNvPr id="18" name="สี่เหลี่ยมผืนผ้า 17"/>
          <p:cNvSpPr/>
          <p:nvPr/>
        </p:nvSpPr>
        <p:spPr>
          <a:xfrm>
            <a:off x="2016168" y="4767590"/>
            <a:ext cx="199926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smtClean="0"/>
              <a:t>Zig-zag run</a:t>
            </a:r>
            <a:endParaRPr lang="th-TH" sz="4000" dirty="0"/>
          </a:p>
        </p:txBody>
      </p:sp>
      <p:sp>
        <p:nvSpPr>
          <p:cNvPr id="20" name="สี่เหลี่ยมผืนผ้า 19"/>
          <p:cNvSpPr/>
          <p:nvPr/>
        </p:nvSpPr>
        <p:spPr>
          <a:xfrm>
            <a:off x="8023836" y="4641850"/>
            <a:ext cx="8178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smtClean="0"/>
              <a:t>Run</a:t>
            </a:r>
            <a:endParaRPr lang="th-TH" sz="4000" dirty="0"/>
          </a:p>
        </p:txBody>
      </p:sp>
      <p:pic>
        <p:nvPicPr>
          <p:cNvPr id="68610" name="Picture 2" descr="scan000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05934" y="2565399"/>
            <a:ext cx="4229100" cy="197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8611" name="Picture 3" descr="scan000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943601" y="2717800"/>
            <a:ext cx="4572000" cy="1924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ชื่อเรื่อง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1014046" y="140678"/>
            <a:ext cx="10339754" cy="12379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uLnTx/>
                <a:uFillTx/>
                <a:latin typeface="+mj-lt"/>
                <a:ea typeface="+mj-ea"/>
                <a:cs typeface="+mn-cs"/>
              </a:rPr>
              <a:t>Physical Fitness Tests</a:t>
            </a:r>
            <a:endParaRPr kumimoji="0" lang="en-US" sz="5400" b="1" i="0" u="none" strike="noStrike" kern="1200" cap="none" spc="0" normalizeH="0" baseline="0" noProof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uLnTx/>
              <a:uFillTx/>
              <a:latin typeface="TH SarabunPSK"/>
              <a:ea typeface="+mj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00037156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4046" y="140678"/>
            <a:ext cx="10339754" cy="1237957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cs typeface="+mn-cs"/>
              </a:rPr>
              <a:t>Speed</a:t>
            </a:r>
            <a:endParaRPr 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cs typeface="+mn-cs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12</a:t>
            </a:fld>
            <a:endParaRPr lang="th-TH"/>
          </a:p>
        </p:txBody>
      </p:sp>
      <p:pic>
        <p:nvPicPr>
          <p:cNvPr id="8" name="Picture 2" descr="http://si.wsj.net/public/resources/images/OB-UA904_0805bo_G_2012080517040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14046" y="2887651"/>
            <a:ext cx="4639285" cy="309565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4" name="สี่เหลี่ยมผืนผ้า 3"/>
          <p:cNvSpPr/>
          <p:nvPr/>
        </p:nvSpPr>
        <p:spPr>
          <a:xfrm>
            <a:off x="601133" y="1560668"/>
            <a:ext cx="109558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US" sz="3600" b="1" dirty="0" smtClean="0">
                <a:ea typeface="TH SarabunPSK"/>
              </a:rPr>
              <a:t>Speed is the </a:t>
            </a:r>
            <a:r>
              <a:rPr lang="en-US" sz="3600" b="1" dirty="0" smtClean="0">
                <a:ea typeface="TH SarabunPSK"/>
              </a:rPr>
              <a:t>ability to move to the </a:t>
            </a:r>
            <a:r>
              <a:rPr lang="en-US" sz="3600" b="1" dirty="0" smtClean="0">
                <a:ea typeface="TH SarabunPSK"/>
              </a:rPr>
              <a:t>desired goal </a:t>
            </a:r>
            <a:r>
              <a:rPr lang="en-US" sz="3600" b="1" dirty="0" smtClean="0">
                <a:ea typeface="TH SarabunPSK"/>
              </a:rPr>
              <a:t>in the </a:t>
            </a:r>
            <a:r>
              <a:rPr lang="en-US" sz="3600" b="1" dirty="0" smtClean="0">
                <a:ea typeface="TH SarabunPSK"/>
              </a:rPr>
              <a:t>shortest </a:t>
            </a:r>
            <a:r>
              <a:rPr lang="en-US" sz="3600" b="1" dirty="0" smtClean="0">
                <a:ea typeface="TH SarabunPSK"/>
              </a:rPr>
              <a:t>possible time. The muscles must expert and </a:t>
            </a:r>
            <a:r>
              <a:rPr lang="en-US" sz="3600" b="1" dirty="0" smtClean="0">
                <a:ea typeface="TH SarabunPSK"/>
              </a:rPr>
              <a:t>shrink with </a:t>
            </a:r>
            <a:r>
              <a:rPr lang="en-US" sz="3600" b="1" dirty="0" smtClean="0">
                <a:ea typeface="TH SarabunPSK"/>
              </a:rPr>
              <a:t>maximum speed</a:t>
            </a:r>
            <a:endParaRPr lang="en-US" sz="3600" b="1" dirty="0">
              <a:solidFill>
                <a:srgbClr val="000000"/>
              </a:solidFill>
              <a:ea typeface="TH SarabunPSK"/>
            </a:endParaRPr>
          </a:p>
        </p:txBody>
      </p:sp>
      <p:pic>
        <p:nvPicPr>
          <p:cNvPr id="6146" name="Picture 2" descr="http://pe1.isanook.com/sp/0/ud/51/259821/k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183288" y="2880997"/>
            <a:ext cx="5170512" cy="31023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xmlns="" val="32000371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4046" y="140678"/>
            <a:ext cx="10339754" cy="1237957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Steps of short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run speed.</a:t>
            </a:r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cs typeface="+mn-cs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13</a:t>
            </a:fld>
            <a:endParaRPr lang="th-TH"/>
          </a:p>
        </p:txBody>
      </p:sp>
      <p:sp>
        <p:nvSpPr>
          <p:cNvPr id="9" name="สี่เหลี่ยมผืนผ้า 8"/>
          <p:cNvSpPr/>
          <p:nvPr/>
        </p:nvSpPr>
        <p:spPr>
          <a:xfrm>
            <a:off x="1058333" y="1619816"/>
            <a:ext cx="1024466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4000" b="1" dirty="0" smtClean="0">
                <a:latin typeface="TH SarabunPSK" pitchFamily="34" charset="-34"/>
                <a:cs typeface="TH SarabunPSK" pitchFamily="34" charset="-34"/>
              </a:rPr>
              <a:t>   </a:t>
            </a:r>
            <a:r>
              <a:rPr lang="en-US" sz="4000" b="1" dirty="0" smtClean="0">
                <a:latin typeface="TH SarabunPSK" pitchFamily="34" charset="-34"/>
                <a:cs typeface="TH SarabunPSK" pitchFamily="34" charset="-34"/>
              </a:rPr>
              <a:t>In the first 15 meters the corners of body are still low and very forward and that is speed of the acceleration. Until the distance of 30 meters</a:t>
            </a:r>
            <a:endParaRPr lang="th-TH" sz="4000" b="1" dirty="0" smtClean="0">
              <a:latin typeface="TH SarabunPSK" pitchFamily="34" charset="-34"/>
              <a:cs typeface="TH SarabunPSK" pitchFamily="34" charset="-34"/>
            </a:endParaRPr>
          </a:p>
          <a:p>
            <a:endParaRPr lang="th-TH" sz="4000" b="1" dirty="0" smtClean="0">
              <a:latin typeface="TH SarabunPSK" pitchFamily="34" charset="-34"/>
              <a:cs typeface="TH SarabunPSK" pitchFamily="34" charset="-34"/>
            </a:endParaRPr>
          </a:p>
        </p:txBody>
      </p:sp>
      <p:pic>
        <p:nvPicPr>
          <p:cNvPr id="69634" name="Picture 2" descr="http://www.siamsport.co.th/_PicOther/O130813B7U3R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922034" y="3631456"/>
            <a:ext cx="3615266" cy="24178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xmlns="" val="3200037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ตัวแทนเนื้อหา 7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747348" y="3148542"/>
            <a:ext cx="5049519" cy="5782396"/>
          </a:xfrm>
          <a:prstGeom prst="rect">
            <a:avLst/>
          </a:prstGeom>
        </p:spPr>
      </p:pic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685800" y="1580091"/>
            <a:ext cx="108288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b="1" dirty="0" smtClean="0"/>
              <a:t>	The range of 30 – 50 meters  </a:t>
            </a:r>
            <a:r>
              <a:rPr lang="en-US" sz="4800" b="1" dirty="0" smtClean="0"/>
              <a:t>speed will gradually </a:t>
            </a:r>
            <a:r>
              <a:rPr lang="en-US" sz="4800" b="1" dirty="0" smtClean="0"/>
              <a:t>increase to the peak.</a:t>
            </a:r>
            <a:endParaRPr lang="th-TH" sz="4800" b="1" dirty="0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14</a:t>
            </a:fld>
            <a:endParaRPr lang="th-TH"/>
          </a:p>
        </p:txBody>
      </p:sp>
      <p:sp>
        <p:nvSpPr>
          <p:cNvPr id="9" name="ชื่อเรื่อง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1014046" y="140678"/>
            <a:ext cx="10339754" cy="12379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Steps of short run speed.</a:t>
            </a:r>
            <a:endParaRPr kumimoji="0" lang="en-US" sz="4400" b="1" i="0" u="none" strike="noStrike" kern="1200" cap="none" spc="0" normalizeH="0" baseline="0" noProof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uLnTx/>
              <a:uFillTx/>
              <a:latin typeface="+mj-lt"/>
              <a:ea typeface="+mj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1233519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4046" y="140678"/>
            <a:ext cx="10339754" cy="1237957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rPr>
              <a:t>Speed test equipment</a:t>
            </a:r>
            <a:endParaRPr 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8800" y="1594534"/>
            <a:ext cx="11087100" cy="49777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	</a:t>
            </a:r>
            <a:endParaRPr lang="en-US" sz="3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15</a:t>
            </a:fld>
            <a:endParaRPr lang="th-TH"/>
          </a:p>
        </p:txBody>
      </p:sp>
      <p:pic>
        <p:nvPicPr>
          <p:cNvPr id="1026" name="Picture 2" descr="http://www.cadetcentre.com/main/jupgrade/images/stories/rtafa/rtafa_9_resize_resize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5137" y="2120929"/>
            <a:ext cx="4938179" cy="37090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3794" name="Picture 2" descr="http://www.matichon.co.th/online/2012/08/13442098071344209904l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194089" y="3175002"/>
            <a:ext cx="4757545" cy="26839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8" name="Picture 4" descr="http://g02.a.alicdn.com/kf/HTB1NwrEKpXXXXafaXXXq6xXFXXXX/DIU-%E0%B8%84-%E0%B8%93%E0%B8%A0%E0%B8%B2%E0%B8%9E%E0%B8%AA-%E0%B8%87%E0%B9%83%E0%B8%AB%E0%B8%A1-%E0%B8%94-%E0%B8%88-%E0%B8%95%E0%B8%AD%E0%B8%A5%E0%B8%A7-%E0%B8%87%E0%B8%99%E0%B8%B2%E0%B8%AC-%E0%B8%81%E0%B8%B2%E0%B8%88-%E0%B8%9A%E0%B9%80%E0%B8%A7%E0%B8%A5%E0%B8%B2%E0%B9%82%E0%B8%84%E0%B8%A3%E0%B9%82%E0%B8%99%E0%B8%81%E0%B8%A3%E0%B8%B2%E0%B8%9F%E0%B8%99%E0%B8%B2%E0%B8%AC-%E0%B8%81%E0%B8%B2%E0%B8%88-%E0%B8%9A%E0%B9%80%E0%B8%A7%E0%B8%A5%E0%B8%B2%E0%B8%81-%E0%B8%AC%E0%B8%B2%E0%B9%80%E0%B8%84%E0%B8%B2%E0%B8%99-%E0%B9%80%E0%B8%95%E0%B8%AD%E0%B8%A3-%E0%B8%97-%E0%B8%A1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745692" y="1738467"/>
            <a:ext cx="2730500" cy="27305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xmlns="" val="3200037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84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u="sng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Swift </a:t>
            </a:r>
            <a:r>
              <a:rPr lang="en-US" sz="5400" b="1" u="sng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SpeedLight</a:t>
            </a:r>
            <a:r>
              <a:rPr lang="en-US" sz="5400" b="1" u="sng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timing training systems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16</a:t>
            </a:fld>
            <a:endParaRPr lang="th-TH"/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673100" y="1549401"/>
            <a:ext cx="10756900" cy="4806949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th-TH" sz="3200" b="1" dirty="0" smtClean="0"/>
              <a:t>	</a:t>
            </a:r>
            <a:r>
              <a:rPr lang="en-US" sz="3600" b="1" dirty="0"/>
              <a:t>Swift </a:t>
            </a:r>
            <a:r>
              <a:rPr lang="en-US" sz="3600" b="1" dirty="0" err="1"/>
              <a:t>SpeedLight</a:t>
            </a:r>
            <a:r>
              <a:rPr lang="en-US" sz="3600" b="1" dirty="0"/>
              <a:t> timing training systems are similar to SPEED analyzers developed by the research team. The price is. £ </a:t>
            </a:r>
            <a:r>
              <a:rPr lang="en-US" sz="3600" b="1" dirty="0" smtClean="0"/>
              <a:t>446.40 – </a:t>
            </a:r>
            <a:br>
              <a:rPr lang="en-US" sz="3600" b="1" dirty="0" smtClean="0"/>
            </a:br>
            <a:r>
              <a:rPr lang="en-US" sz="3600" b="1" dirty="0" smtClean="0"/>
              <a:t>£ </a:t>
            </a:r>
            <a:r>
              <a:rPr lang="en-US" sz="3600" b="1" dirty="0"/>
              <a:t>15,192.00 (approximately 22,320 - 759,600 baht), which is a very high price.</a:t>
            </a:r>
            <a:endParaRPr lang="en-US" sz="3200" b="1" dirty="0"/>
          </a:p>
        </p:txBody>
      </p:sp>
      <p:pic>
        <p:nvPicPr>
          <p:cNvPr id="10" name="Picture 9" descr="636a98e2-6905-4f37-a9ef-71177b336f14-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931162" y="3178916"/>
            <a:ext cx="5313680" cy="29927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2770" name="Picture 2" descr="http://www.neighborgroupstore.com/catalog/p_1166304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449733" y="3286127"/>
            <a:ext cx="2755900" cy="27559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xmlns="" val="2267654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84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 u="sng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TH SarabunPSK" pitchFamily="34" charset="-34"/>
                <a:cs typeface="TH SarabunPSK" pitchFamily="34" charset="-34"/>
              </a:rPr>
              <a:t>Layout of equipment </a:t>
            </a:r>
            <a:r>
              <a:rPr lang="en-US" b="1" u="sng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TH SarabunPSK" pitchFamily="34" charset="-34"/>
                <a:cs typeface="TH SarabunPSK" pitchFamily="34" charset="-34"/>
              </a:rPr>
              <a:t>of</a:t>
            </a:r>
            <a:r>
              <a:rPr lang="en-US" b="1" u="sng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TH SarabunPSK" pitchFamily="34" charset="-34"/>
                <a:cs typeface="TH SarabunPSK" pitchFamily="34" charset="-34"/>
              </a:rPr>
              <a:t> “</a:t>
            </a:r>
            <a:r>
              <a:rPr lang="en-US" b="1" u="sng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TH SarabunPSK" pitchFamily="34" charset="-34"/>
                <a:cs typeface="TH SarabunPSK" pitchFamily="34" charset="-34"/>
              </a:rPr>
              <a:t>SPEED ANALYSER”</a:t>
            </a:r>
            <a:endParaRPr lang="en-US" b="1" u="sng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17</a:t>
            </a:fld>
            <a:endParaRPr lang="th-TH"/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673100" y="1549401"/>
            <a:ext cx="10756900" cy="4806949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th-TH" sz="3200" dirty="0" smtClean="0"/>
              <a:t>	</a:t>
            </a:r>
            <a:endParaRPr lang="th-TH" sz="3600" b="1" dirty="0" smtClean="0">
              <a:latin typeface="+mj-lt"/>
            </a:endParaRPr>
          </a:p>
          <a:p>
            <a:pPr marL="0" indent="0" algn="just">
              <a:buNone/>
            </a:pPr>
            <a:endParaRPr lang="en-US" sz="3200" dirty="0"/>
          </a:p>
        </p:txBody>
      </p:sp>
      <p:pic>
        <p:nvPicPr>
          <p:cNvPr id="10" name="รูปภาพ 9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565139" y="2400197"/>
            <a:ext cx="4252394" cy="25321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รูปภาพ 10" descr="D:\ผลงานทางวิชาการเชี่ยวชาญ2560\วิจัยเครื่องจับเวลาในการวิ่ง100เมตร\วิ่ง 3d.png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993081" y="2297970"/>
            <a:ext cx="6374122" cy="2993695"/>
          </a:xfrm>
          <a:prstGeom prst="rect">
            <a:avLst/>
          </a:prstGeom>
          <a:ln w="38100" cap="sq">
            <a:solidFill>
              <a:srgbClr val="FFC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xmlns="" val="2267654548"/>
      </p:ext>
    </p:extLst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84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 u="sng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TH SarabunPSK" pitchFamily="34" charset="-34"/>
                <a:cs typeface="TH SarabunPSK" pitchFamily="34" charset="-34"/>
              </a:rPr>
              <a:t>Material </a:t>
            </a:r>
            <a:r>
              <a:rPr lang="en-US" b="1" u="sng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TH SarabunPSK" pitchFamily="34" charset="-34"/>
                <a:cs typeface="TH SarabunPSK" pitchFamily="34" charset="-34"/>
              </a:rPr>
              <a:t>used in speed </a:t>
            </a:r>
            <a:r>
              <a:rPr lang="en-US" b="1" u="sng" dirty="0" err="1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TH SarabunPSK" pitchFamily="34" charset="-34"/>
                <a:cs typeface="TH SarabunPSK" pitchFamily="34" charset="-34"/>
              </a:rPr>
              <a:t>a</a:t>
            </a:r>
            <a:r>
              <a:rPr lang="en-US" b="1" u="sng" dirty="0" err="1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TH SarabunPSK" pitchFamily="34" charset="-34"/>
                <a:cs typeface="TH SarabunPSK" pitchFamily="34" charset="-34"/>
              </a:rPr>
              <a:t>nalyser</a:t>
            </a:r>
            <a:endParaRPr lang="en-US" b="1" u="sng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18</a:t>
            </a:fld>
            <a:endParaRPr lang="th-TH"/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673100" y="1549401"/>
            <a:ext cx="10756900" cy="4806949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th-TH" sz="3200" dirty="0" smtClean="0"/>
              <a:t>	</a:t>
            </a:r>
            <a:endParaRPr lang="th-TH" sz="3600" b="1" dirty="0" smtClean="0">
              <a:latin typeface="+mj-lt"/>
            </a:endParaRPr>
          </a:p>
          <a:p>
            <a:pPr marL="0" indent="0" algn="just">
              <a:buNone/>
            </a:pPr>
            <a:endParaRPr lang="en-US" sz="3200" dirty="0"/>
          </a:p>
        </p:txBody>
      </p:sp>
      <p:pic>
        <p:nvPicPr>
          <p:cNvPr id="15" name="รูปภาพ 14" descr="ipst_box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6599" y="1693333"/>
            <a:ext cx="2116879" cy="15240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รูปภาพ 15" descr="ผลการค้นหารูปภาพสำหรับ 7-segment display"/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971534" y="1752600"/>
            <a:ext cx="1735318" cy="1735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รูปภาพ 16" descr="ผลการค้นหารูปภาพสำหรับ zx-ldr"/>
          <p:cNvPicPr/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228902" y="2033280"/>
            <a:ext cx="1563230" cy="11472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รูปภาพ 17"/>
          <p:cNvPicPr/>
          <p:nvPr/>
        </p:nvPicPr>
        <p:blipFill>
          <a:blip r:embed="rId5" cstate="print"/>
          <a:stretch>
            <a:fillRect/>
          </a:stretch>
        </p:blipFill>
        <p:spPr bwMode="auto">
          <a:xfrm>
            <a:off x="7293643" y="1897726"/>
            <a:ext cx="1968476" cy="146353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53640926-AAD7-44D8-BBD7-CCE9431645EC}">
              <a14:shadowObscured xmlns:ve="http://schemas.openxmlformats.org/markup-compatibility/2006" xmlns:m="http://schemas.openxmlformats.org/officeDocument/2006/math" xmlns:wp="http://schemas.openxmlformats.org/drawingml/2006/wordprocessingDrawing" xmlns:wne="http://schemas.microsoft.com/office/word/2006/wordml" xmlns="" xmlns:wpc="http://schemas.microsoft.com/office/word/2010/wordprocessingCanvas" xmlns:mc="http://schemas.openxmlformats.org/markup-compatibility/2006" xmlns:o="urn:schemas-microsoft-com:office:office" xmlns:v="urn:schemas-microsoft-com:vml" xmlns:wp14="http://schemas.microsoft.com/office/word/2010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pg="http://schemas.microsoft.com/office/word/2010/wordprocessingGroup" xmlns:wpi="http://schemas.microsoft.com/office/word/2010/wordprocessingInk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/>
            </a:ext>
          </a:extLst>
        </p:spPr>
      </p:pic>
      <p:sp>
        <p:nvSpPr>
          <p:cNvPr id="19" name="สี่เหลี่ยมผืนผ้า 18"/>
          <p:cNvSpPr/>
          <p:nvPr/>
        </p:nvSpPr>
        <p:spPr>
          <a:xfrm>
            <a:off x="7455214" y="3421387"/>
            <a:ext cx="18036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Laser pointers</a:t>
            </a:r>
            <a:endParaRPr lang="th-TH" dirty="0"/>
          </a:p>
        </p:txBody>
      </p:sp>
      <p:sp>
        <p:nvSpPr>
          <p:cNvPr id="20" name="สี่เหลี่ยมผืนผ้า 19"/>
          <p:cNvSpPr/>
          <p:nvPr/>
        </p:nvSpPr>
        <p:spPr>
          <a:xfrm>
            <a:off x="3340413" y="3421385"/>
            <a:ext cx="101502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ZX-LDR</a:t>
            </a:r>
            <a:endParaRPr lang="th-TH" dirty="0"/>
          </a:p>
        </p:txBody>
      </p:sp>
      <p:sp>
        <p:nvSpPr>
          <p:cNvPr id="21" name="สี่เหลี่ยมผืนผ้า 20"/>
          <p:cNvSpPr/>
          <p:nvPr/>
        </p:nvSpPr>
        <p:spPr>
          <a:xfrm>
            <a:off x="4822079" y="3395986"/>
            <a:ext cx="23038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7-Segment display</a:t>
            </a:r>
            <a:endParaRPr lang="th-TH" dirty="0"/>
          </a:p>
        </p:txBody>
      </p:sp>
      <p:sp>
        <p:nvSpPr>
          <p:cNvPr id="22" name="สี่เหลี่ยมผืนผ้า 21"/>
          <p:cNvSpPr/>
          <p:nvPr/>
        </p:nvSpPr>
        <p:spPr>
          <a:xfrm>
            <a:off x="902014" y="3429854"/>
            <a:ext cx="19656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IPST - </a:t>
            </a:r>
            <a:r>
              <a:rPr lang="en-US" b="1" dirty="0" err="1" smtClean="0"/>
              <a:t>Microbox</a:t>
            </a:r>
            <a:endParaRPr lang="th-TH" dirty="0"/>
          </a:p>
        </p:txBody>
      </p:sp>
      <p:pic>
        <p:nvPicPr>
          <p:cNvPr id="23" name="รูปภาพ 22"/>
          <p:cNvPicPr/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822620" y="4056177"/>
            <a:ext cx="1230901" cy="18027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4" name="สี่เหลี่ยมผืนผ้า 23"/>
          <p:cNvSpPr/>
          <p:nvPr/>
        </p:nvSpPr>
        <p:spPr>
          <a:xfrm>
            <a:off x="935878" y="5842852"/>
            <a:ext cx="10363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Tripods</a:t>
            </a:r>
            <a:endParaRPr lang="th-TH" dirty="0"/>
          </a:p>
        </p:txBody>
      </p:sp>
      <p:pic>
        <p:nvPicPr>
          <p:cNvPr id="25" name="รูปภาพ 24"/>
          <p:cNvPicPr/>
          <p:nvPr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5245" t="8134" r="11983"/>
          <a:stretch>
            <a:fillRect/>
          </a:stretch>
        </p:blipFill>
        <p:spPr bwMode="auto">
          <a:xfrm>
            <a:off x="2796201" y="4088986"/>
            <a:ext cx="1140468" cy="18800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สี่เหลี่ยมผืนผ้า 25"/>
          <p:cNvSpPr/>
          <p:nvPr/>
        </p:nvSpPr>
        <p:spPr>
          <a:xfrm>
            <a:off x="2188944" y="5868251"/>
            <a:ext cx="253787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Camera housing box</a:t>
            </a:r>
            <a:endParaRPr lang="th-TH" dirty="0"/>
          </a:p>
        </p:txBody>
      </p:sp>
      <p:pic>
        <p:nvPicPr>
          <p:cNvPr id="27" name="รูปภาพ 26" descr="https://scontent.fbkk5-5.fna.fbcdn.net/v/t34.0-12/14996569_1128920573890278_1541278_n.jpg?oh=63e62f3d50185daaed6d6cf7fba09fcf&amp;oe=5825A0D5"/>
          <p:cNvPicPr/>
          <p:nvPr/>
        </p:nvPicPr>
        <p:blipFill>
          <a:blip r:embed="rId8" cstate="print"/>
          <a:srcRect t="12824" b="16264"/>
          <a:stretch>
            <a:fillRect/>
          </a:stretch>
        </p:blipFill>
        <p:spPr bwMode="auto">
          <a:xfrm>
            <a:off x="5712882" y="4211418"/>
            <a:ext cx="1246717" cy="16024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8" name="สี่เหลี่ยมผืนผ้า 27"/>
          <p:cNvSpPr/>
          <p:nvPr/>
        </p:nvSpPr>
        <p:spPr>
          <a:xfrm>
            <a:off x="4974479" y="5868252"/>
            <a:ext cx="279595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Remote signal receiver</a:t>
            </a:r>
            <a:endParaRPr lang="th-TH" dirty="0"/>
          </a:p>
        </p:txBody>
      </p:sp>
      <p:pic>
        <p:nvPicPr>
          <p:cNvPr id="29" name="รูปภาพ 28" descr="C:\Users\user\Desktop\14972010_1128812877234381_1496068729_n.jpg"/>
          <p:cNvPicPr/>
          <p:nvPr/>
        </p:nvPicPr>
        <p:blipFill>
          <a:blip r:embed="rId9" cstate="print"/>
          <a:srcRect l="14514" r="23639"/>
          <a:stretch>
            <a:fillRect/>
          </a:stretch>
        </p:blipFill>
        <p:spPr bwMode="auto">
          <a:xfrm>
            <a:off x="8041711" y="4176068"/>
            <a:ext cx="1822188" cy="16320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0" name="สี่เหลี่ยมผืนผ้า 29"/>
          <p:cNvSpPr/>
          <p:nvPr/>
        </p:nvSpPr>
        <p:spPr>
          <a:xfrm>
            <a:off x="8436697" y="5842855"/>
            <a:ext cx="10759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Remote</a:t>
            </a:r>
            <a:endParaRPr lang="th-TH" dirty="0"/>
          </a:p>
        </p:txBody>
      </p:sp>
      <p:pic>
        <p:nvPicPr>
          <p:cNvPr id="31" name="รูปภาพ 30"/>
          <p:cNvPicPr/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10229382" y="1775126"/>
            <a:ext cx="921218" cy="16278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2" name="สี่เหลี่ยมผืนผ้า 31"/>
          <p:cNvSpPr/>
          <p:nvPr/>
        </p:nvSpPr>
        <p:spPr>
          <a:xfrm>
            <a:off x="9596601" y="3463720"/>
            <a:ext cx="212750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3V rechargeable </a:t>
            </a:r>
          </a:p>
          <a:p>
            <a:pPr algn="ctr"/>
            <a:r>
              <a:rPr lang="en-US" b="1" dirty="0" smtClean="0"/>
              <a:t>battery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xmlns="" val="2267654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Research Objectives</a:t>
            </a:r>
            <a:endParaRPr lang="en-US" sz="5400" b="1" u="sng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0" y="1600200"/>
            <a:ext cx="11264900" cy="4756150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sz="6000" b="1" dirty="0" smtClean="0"/>
              <a:t>To design and</a:t>
            </a:r>
            <a:r>
              <a:rPr lang="th-TH" sz="6000" b="1" dirty="0" smtClean="0"/>
              <a:t> </a:t>
            </a:r>
            <a:r>
              <a:rPr lang="en-US" sz="6000" b="1" dirty="0" smtClean="0"/>
              <a:t>create </a:t>
            </a:r>
            <a:r>
              <a:rPr lang="en-US" sz="6000" b="1" dirty="0" smtClean="0">
                <a:cs typeface="+mj-cs"/>
              </a:rPr>
              <a:t>Speed </a:t>
            </a:r>
            <a:r>
              <a:rPr lang="en-US" sz="6000" b="1" dirty="0" err="1" smtClean="0">
                <a:cs typeface="+mj-cs"/>
              </a:rPr>
              <a:t>Analyser</a:t>
            </a:r>
            <a:r>
              <a:rPr lang="en-US" sz="6000" b="1" dirty="0" smtClean="0">
                <a:cs typeface="+mj-cs"/>
              </a:rPr>
              <a:t>.</a:t>
            </a:r>
            <a:endParaRPr lang="th-TH" sz="6000" b="1" dirty="0">
              <a:cs typeface="+mj-cs"/>
            </a:endParaRPr>
          </a:p>
          <a:p>
            <a:pPr marL="514350" indent="-514350">
              <a:buAutoNum type="arabicPeriod"/>
            </a:pPr>
            <a:r>
              <a:rPr lang="en-US" sz="6000" b="1" dirty="0" smtClean="0">
                <a:cs typeface="+mj-cs"/>
              </a:rPr>
              <a:t>To study performance of Speed </a:t>
            </a:r>
            <a:r>
              <a:rPr lang="en-US" sz="6000" b="1" dirty="0" err="1" smtClean="0">
                <a:cs typeface="+mj-cs"/>
              </a:rPr>
              <a:t>Analyser</a:t>
            </a:r>
            <a:r>
              <a:rPr lang="en-US" sz="6000" b="1" dirty="0" smtClean="0">
                <a:cs typeface="+mj-cs"/>
              </a:rPr>
              <a:t>.</a:t>
            </a:r>
            <a:endParaRPr lang="en-US" sz="6000" b="1" dirty="0" smtClean="0">
              <a:cs typeface="+mj-cs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19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xmlns="" val="1165494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96176" y="6403831"/>
            <a:ext cx="4114800" cy="365125"/>
          </a:xfrm>
        </p:spPr>
        <p:txBody>
          <a:bodyPr/>
          <a:lstStyle/>
          <a:p>
            <a:r>
              <a:rPr lang="en-US" sz="2000" dirty="0" err="1" smtClean="0">
                <a:solidFill>
                  <a:schemeClr val="bg1"/>
                </a:solidFill>
              </a:rPr>
              <a:t>www.kjn.ac.th</a:t>
            </a:r>
            <a:endParaRPr lang="th-TH" sz="2000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2</a:t>
            </a:fld>
            <a:endParaRPr lang="th-TH"/>
          </a:p>
        </p:txBody>
      </p:sp>
      <p:sp>
        <p:nvSpPr>
          <p:cNvPr id="17" name="กล่องข้อความ 16"/>
          <p:cNvSpPr txBox="1"/>
          <p:nvPr/>
        </p:nvSpPr>
        <p:spPr>
          <a:xfrm>
            <a:off x="1168317" y="1647655"/>
            <a:ext cx="53848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 smtClean="0"/>
              <a:t>Chomtana</a:t>
            </a:r>
            <a:r>
              <a:rPr lang="en-US" sz="4400" b="1" dirty="0"/>
              <a:t> </a:t>
            </a:r>
            <a:r>
              <a:rPr lang="en-US" sz="4400" b="1" dirty="0" smtClean="0"/>
              <a:t> </a:t>
            </a:r>
            <a:r>
              <a:rPr lang="en-US" sz="4400" b="1" dirty="0" err="1" smtClean="0"/>
              <a:t>Chanjaraswichai</a:t>
            </a:r>
            <a:endParaRPr lang="en-US" sz="4400" dirty="0"/>
          </a:p>
        </p:txBody>
      </p:sp>
      <p:sp>
        <p:nvSpPr>
          <p:cNvPr id="21" name="กล่องข้อความ 20"/>
          <p:cNvSpPr txBox="1"/>
          <p:nvPr/>
        </p:nvSpPr>
        <p:spPr>
          <a:xfrm>
            <a:off x="6812925" y="1647655"/>
            <a:ext cx="45408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 smtClean="0"/>
              <a:t>Kittiphum</a:t>
            </a:r>
            <a:r>
              <a:rPr lang="en-US" sz="4400" b="1" dirty="0" smtClean="0"/>
              <a:t> </a:t>
            </a:r>
            <a:r>
              <a:rPr lang="en-US" sz="4400" b="1" dirty="0" err="1" smtClean="0"/>
              <a:t>Prasitchaipun</a:t>
            </a:r>
            <a:endParaRPr lang="en-US" sz="4400" dirty="0"/>
          </a:p>
        </p:txBody>
      </p:sp>
      <p:sp>
        <p:nvSpPr>
          <p:cNvPr id="23" name="กล่องข้อความ 22"/>
          <p:cNvSpPr txBox="1"/>
          <p:nvPr/>
        </p:nvSpPr>
        <p:spPr>
          <a:xfrm>
            <a:off x="4292647" y="114810"/>
            <a:ext cx="371832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Created by</a:t>
            </a:r>
            <a:endParaRPr lang="en-US" sz="66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0180" name="Picture 4" descr="https://scontent.fbkk5-2.fna.fbcdn.net/t31.0-8/14054544_1168480793218158_7464076704627624069_o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76317" y="2652607"/>
            <a:ext cx="3836338" cy="25569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942300" y="2590799"/>
            <a:ext cx="1998789" cy="24655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xmlns="" val="377741269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20</a:t>
            </a:fld>
            <a:endParaRPr lang="th-TH"/>
          </a:p>
        </p:txBody>
      </p:sp>
      <p:sp>
        <p:nvSpPr>
          <p:cNvPr id="8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762000" y="1524288"/>
            <a:ext cx="10509250" cy="48320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400" b="1" dirty="0">
                <a:solidFill>
                  <a:srgbClr val="FF0000"/>
                </a:solidFill>
              </a:rPr>
              <a:t>The </a:t>
            </a:r>
            <a:r>
              <a:rPr lang="en-US" sz="4400" b="1" dirty="0" smtClean="0">
                <a:solidFill>
                  <a:srgbClr val="FF0000"/>
                </a:solidFill>
              </a:rPr>
              <a:t>samples</a:t>
            </a:r>
            <a:r>
              <a:rPr lang="en-US" sz="4400" b="1" dirty="0" smtClean="0">
                <a:solidFill>
                  <a:srgbClr val="FF0000"/>
                </a:solidFill>
              </a:rPr>
              <a:t> are </a:t>
            </a:r>
            <a:r>
              <a:rPr lang="en-US" sz="4400" b="1" dirty="0">
                <a:solidFill>
                  <a:srgbClr val="FF0000"/>
                </a:solidFill>
              </a:rPr>
              <a:t>male </a:t>
            </a:r>
            <a:r>
              <a:rPr lang="en-US" sz="4400" b="1" dirty="0" smtClean="0">
                <a:solidFill>
                  <a:srgbClr val="FF0000"/>
                </a:solidFill>
              </a:rPr>
              <a:t>students </a:t>
            </a:r>
            <a:r>
              <a:rPr lang="en-US" sz="4400" b="1" dirty="0">
                <a:solidFill>
                  <a:srgbClr val="FF0000"/>
                </a:solidFill>
              </a:rPr>
              <a:t>in grade </a:t>
            </a:r>
            <a:r>
              <a:rPr lang="en-US" sz="4400" b="1" dirty="0" smtClean="0">
                <a:solidFill>
                  <a:srgbClr val="FF0000"/>
                </a:solidFill>
              </a:rPr>
              <a:t>10 </a:t>
            </a:r>
            <a:r>
              <a:rPr lang="en-US" sz="4400" b="1" dirty="0">
                <a:solidFill>
                  <a:srgbClr val="FF0000"/>
                </a:solidFill>
              </a:rPr>
              <a:t>- </a:t>
            </a:r>
            <a:r>
              <a:rPr lang="en-US" sz="4400" b="1" dirty="0" smtClean="0">
                <a:solidFill>
                  <a:srgbClr val="FF0000"/>
                </a:solidFill>
              </a:rPr>
              <a:t>12. </a:t>
            </a:r>
            <a:r>
              <a:rPr lang="en-US" sz="4400" b="1" dirty="0" smtClean="0">
                <a:solidFill>
                  <a:srgbClr val="FF0000"/>
                </a:solidFill>
              </a:rPr>
              <a:t/>
            </a:r>
            <a:br>
              <a:rPr lang="en-US" sz="4400" b="1" dirty="0" smtClean="0">
                <a:solidFill>
                  <a:srgbClr val="FF0000"/>
                </a:solidFill>
              </a:rPr>
            </a:br>
            <a:r>
              <a:rPr lang="en-US" sz="4400" b="1" dirty="0" smtClean="0">
                <a:solidFill>
                  <a:srgbClr val="FF0000"/>
                </a:solidFill>
              </a:rPr>
              <a:t>Number </a:t>
            </a:r>
            <a:r>
              <a:rPr lang="en-US" sz="4400" b="1" dirty="0">
                <a:solidFill>
                  <a:srgbClr val="FF0000"/>
                </a:solidFill>
              </a:rPr>
              <a:t>of 10 people between 16-18 years of academic year 2016</a:t>
            </a:r>
          </a:p>
          <a:p>
            <a:pPr marL="0" indent="0" algn="ctr">
              <a:buNone/>
            </a:pPr>
            <a:r>
              <a:rPr lang="en-US" sz="4400" b="1" dirty="0" err="1" smtClean="0">
                <a:solidFill>
                  <a:srgbClr val="7030A0"/>
                </a:solidFill>
              </a:rPr>
              <a:t>Kanchanapisek</a:t>
            </a:r>
            <a:r>
              <a:rPr lang="en-US" sz="4400" b="1" dirty="0" smtClean="0">
                <a:solidFill>
                  <a:srgbClr val="7030A0"/>
                </a:solidFill>
              </a:rPr>
              <a:t> Wittayalai </a:t>
            </a:r>
            <a:r>
              <a:rPr lang="en-US" sz="4400" b="1" dirty="0" err="1" smtClean="0">
                <a:solidFill>
                  <a:srgbClr val="7030A0"/>
                </a:solidFill>
              </a:rPr>
              <a:t>Nakhonpathom</a:t>
            </a:r>
            <a:r>
              <a:rPr lang="en-US" sz="4400" b="1" dirty="0" smtClean="0">
                <a:solidFill>
                  <a:srgbClr val="7030A0"/>
                </a:solidFill>
              </a:rPr>
              <a:t> School  </a:t>
            </a:r>
          </a:p>
          <a:p>
            <a:pPr marL="0" indent="0" algn="ctr">
              <a:buNone/>
            </a:pPr>
            <a:r>
              <a:rPr lang="en-US" sz="4400" b="1" dirty="0" smtClean="0">
                <a:solidFill>
                  <a:srgbClr val="7030A0"/>
                </a:solidFill>
              </a:rPr>
              <a:t>(</a:t>
            </a:r>
            <a:r>
              <a:rPr lang="en-US" sz="4400" b="1" dirty="0" err="1" smtClean="0">
                <a:solidFill>
                  <a:srgbClr val="7030A0"/>
                </a:solidFill>
              </a:rPr>
              <a:t>Pratumnak</a:t>
            </a:r>
            <a:r>
              <a:rPr lang="en-US" sz="4400" b="1" dirty="0" smtClean="0">
                <a:solidFill>
                  <a:srgbClr val="7030A0"/>
                </a:solidFill>
              </a:rPr>
              <a:t> </a:t>
            </a:r>
            <a:r>
              <a:rPr lang="en-US" sz="4400" b="1" dirty="0" err="1" smtClean="0">
                <a:solidFill>
                  <a:srgbClr val="7030A0"/>
                </a:solidFill>
              </a:rPr>
              <a:t>Suankularb</a:t>
            </a:r>
            <a:r>
              <a:rPr lang="en-US" sz="4400" b="1" dirty="0" smtClean="0">
                <a:solidFill>
                  <a:srgbClr val="7030A0"/>
                </a:solidFill>
              </a:rPr>
              <a:t> Mattayom)</a:t>
            </a:r>
          </a:p>
          <a:p>
            <a:pPr marL="0" indent="0" algn="ctr">
              <a:buNone/>
            </a:pPr>
            <a:r>
              <a:rPr lang="th-TH" sz="4400" b="1" u="sng" dirty="0" smtClean="0"/>
              <a:t>(</a:t>
            </a:r>
            <a:r>
              <a:rPr lang="en-US" sz="4400" b="1" u="sng" dirty="0" smtClean="0"/>
              <a:t>Specific random</a:t>
            </a:r>
            <a:r>
              <a:rPr lang="th-TH" sz="4400" b="1" u="sng" dirty="0" smtClean="0"/>
              <a:t> </a:t>
            </a:r>
            <a:r>
              <a:rPr lang="en-US" sz="4400" b="1" u="sng" dirty="0" smtClean="0"/>
              <a:t>sampling</a:t>
            </a:r>
            <a:r>
              <a:rPr lang="th-TH" sz="4400" b="1" u="sng" dirty="0" smtClean="0"/>
              <a:t>)</a:t>
            </a:r>
            <a:endParaRPr lang="en-US" sz="4400" b="1" u="sng" dirty="0"/>
          </a:p>
          <a:p>
            <a:endParaRPr lang="th-TH" sz="4400" b="1" dirty="0">
              <a:latin typeface="+mj-lt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620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Scope of research</a:t>
            </a:r>
            <a:endParaRPr 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77176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624580" y="1767661"/>
            <a:ext cx="1067842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TH SarabunPSK" pitchFamily="34" charset="-34"/>
                <a:cs typeface="TH SarabunPSK" pitchFamily="34" charset="-34"/>
              </a:rPr>
              <a:t>	</a:t>
            </a:r>
            <a:r>
              <a:rPr lang="en-US" sz="4400" b="1" dirty="0" smtClean="0">
                <a:latin typeface="TH SarabunPSK" pitchFamily="34" charset="-34"/>
                <a:cs typeface="TH SarabunPSK" pitchFamily="34" charset="-34"/>
              </a:rPr>
              <a:t>Speed </a:t>
            </a:r>
            <a:r>
              <a:rPr lang="en-US" sz="4400" b="1" dirty="0" err="1" smtClean="0">
                <a:latin typeface="TH SarabunPSK" pitchFamily="34" charset="-34"/>
                <a:cs typeface="TH SarabunPSK" pitchFamily="34" charset="-34"/>
              </a:rPr>
              <a:t>Analyser</a:t>
            </a:r>
            <a:r>
              <a:rPr lang="en-US" sz="4400" dirty="0"/>
              <a:t> </a:t>
            </a:r>
            <a:r>
              <a:rPr lang="en-US" sz="4400" b="1" dirty="0"/>
              <a:t>c</a:t>
            </a:r>
            <a:r>
              <a:rPr lang="en-US" sz="4400" b="1" dirty="0" smtClean="0"/>
              <a:t>an </a:t>
            </a:r>
            <a:r>
              <a:rPr lang="en-US" sz="4400" b="1" dirty="0"/>
              <a:t>work effectively to know the running speed of 50 meters in 4 distance </a:t>
            </a:r>
            <a:r>
              <a:rPr lang="en-US" sz="4400" b="1" dirty="0" smtClean="0"/>
              <a:t>of 0 - 15</a:t>
            </a:r>
            <a:r>
              <a:rPr lang="en-US" sz="4400" b="1" dirty="0"/>
              <a:t>, </a:t>
            </a:r>
            <a:r>
              <a:rPr lang="en-US" sz="4400" b="1" dirty="0" smtClean="0"/>
              <a:t/>
            </a:r>
            <a:br>
              <a:rPr lang="en-US" sz="4400" b="1" dirty="0" smtClean="0"/>
            </a:br>
            <a:r>
              <a:rPr lang="en-US" sz="4400" b="1" dirty="0" smtClean="0"/>
              <a:t>0 - 30, 0 – 40 and 0 - 50 </a:t>
            </a:r>
            <a:r>
              <a:rPr lang="en-US" sz="4400" b="1" dirty="0"/>
              <a:t>meters, </a:t>
            </a:r>
            <a:r>
              <a:rPr lang="en-US" sz="4400" b="1" dirty="0" smtClean="0"/>
              <a:t>respectively.</a:t>
            </a:r>
            <a:endParaRPr lang="th-TH" sz="4400" b="1" dirty="0" smtClean="0">
              <a:latin typeface="TH SarabunPSK" pitchFamily="34" charset="-34"/>
              <a:cs typeface="TH SarabunPSK" pitchFamily="34" charset="-34"/>
            </a:endParaRPr>
          </a:p>
          <a:p>
            <a:pPr marL="0" indent="0">
              <a:buNone/>
            </a:pPr>
            <a:r>
              <a:rPr lang="th-TH" sz="4400" b="1" dirty="0" smtClean="0">
                <a:latin typeface="TH SarabunPSK" pitchFamily="34" charset="-34"/>
                <a:cs typeface="TH SarabunPSK" pitchFamily="34" charset="-34"/>
              </a:rPr>
              <a:t>	</a:t>
            </a:r>
            <a:r>
              <a:rPr lang="en-US" sz="4400" b="1" dirty="0">
                <a:solidFill>
                  <a:srgbClr val="FF0000"/>
                </a:solidFill>
              </a:rPr>
              <a:t>The test results can be used to develop a physical fitness program that is related to </a:t>
            </a:r>
            <a:r>
              <a:rPr lang="en-US" sz="4400" b="1" dirty="0" smtClean="0">
                <a:solidFill>
                  <a:srgbClr val="FF0000"/>
                </a:solidFill>
              </a:rPr>
              <a:t>50-meter </a:t>
            </a:r>
            <a:r>
              <a:rPr lang="en-US" sz="4400" b="1" dirty="0">
                <a:solidFill>
                  <a:srgbClr val="FF0000"/>
                </a:solidFill>
              </a:rPr>
              <a:t>runner speed.</a:t>
            </a:r>
            <a:endParaRPr lang="en-US" sz="4400" b="1" dirty="0" smtClean="0">
              <a:solidFill>
                <a:srgbClr val="FF0000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21</a:t>
            </a:fld>
            <a:endParaRPr lang="th-TH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620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H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ypothesis</a:t>
            </a:r>
            <a:endParaRPr 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TH SarabunPSK" pitchFamily="34" charset="-34"/>
              <a:cs typeface="TH SarabunPSK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46050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 dir="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621323" y="1497379"/>
            <a:ext cx="10750062" cy="4786190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sz="11200" b="1" u="sng" dirty="0" smtClean="0"/>
              <a:t>Independent Variable</a:t>
            </a:r>
            <a:endParaRPr lang="th-TH" sz="11200" b="1" u="sng" dirty="0" smtClean="0"/>
          </a:p>
          <a:p>
            <a:pPr marL="0" indent="0">
              <a:buNone/>
            </a:pPr>
            <a:r>
              <a:rPr lang="th-TH" sz="11200" b="1" dirty="0"/>
              <a:t>	</a:t>
            </a:r>
            <a:r>
              <a:rPr lang="en-US" sz="11200" b="1" dirty="0" smtClean="0"/>
              <a:t>Speed </a:t>
            </a:r>
            <a:r>
              <a:rPr lang="en-US" sz="11200" b="1" dirty="0" err="1" smtClean="0"/>
              <a:t>Analyser</a:t>
            </a:r>
            <a:endParaRPr lang="th-TH" sz="11200" b="1" dirty="0"/>
          </a:p>
          <a:p>
            <a:pPr marL="0" indent="0">
              <a:buNone/>
            </a:pPr>
            <a:r>
              <a:rPr lang="en-US" sz="11200" b="1" u="sng" dirty="0" smtClean="0"/>
              <a:t>Dependent Variable</a:t>
            </a:r>
            <a:endParaRPr lang="en-US" sz="11200" b="1" u="sng" dirty="0"/>
          </a:p>
          <a:p>
            <a:pPr marL="0" indent="0">
              <a:buNone/>
            </a:pPr>
            <a:r>
              <a:rPr lang="th-TH" sz="11200" b="1" dirty="0" smtClean="0"/>
              <a:t>	</a:t>
            </a:r>
            <a:r>
              <a:rPr lang="en-US" sz="11200" b="1" dirty="0" smtClean="0"/>
              <a:t>1. </a:t>
            </a:r>
            <a:r>
              <a:rPr lang="en-US" sz="11200" b="1" dirty="0" smtClean="0"/>
              <a:t>Efficiency of speed </a:t>
            </a:r>
            <a:r>
              <a:rPr lang="en-US" sz="11200" b="1" dirty="0" err="1" smtClean="0"/>
              <a:t>analyser</a:t>
            </a:r>
            <a:endParaRPr lang="en-US" sz="11200" b="1" dirty="0" smtClean="0"/>
          </a:p>
          <a:p>
            <a:pPr marL="0" indent="0">
              <a:buNone/>
            </a:pPr>
            <a:r>
              <a:rPr lang="en-US" sz="11200" b="1" dirty="0" smtClean="0"/>
              <a:t>	</a:t>
            </a:r>
            <a:r>
              <a:rPr lang="en-US" sz="11200" b="1" dirty="0" smtClean="0"/>
              <a:t>2. Results recorded from speed </a:t>
            </a:r>
            <a:r>
              <a:rPr lang="en-US" sz="11200" b="1" dirty="0" err="1" smtClean="0"/>
              <a:t>analyser</a:t>
            </a:r>
            <a:endParaRPr lang="en-US" sz="11200" b="1" dirty="0"/>
          </a:p>
          <a:p>
            <a:pPr marL="0" indent="0">
              <a:buNone/>
            </a:pPr>
            <a:r>
              <a:rPr lang="en-US" sz="11200" b="1" u="sng" dirty="0" smtClean="0"/>
              <a:t>Control Variable</a:t>
            </a:r>
            <a:endParaRPr lang="th-TH" sz="11200" b="1" u="sng" dirty="0"/>
          </a:p>
          <a:p>
            <a:pPr marL="0" indent="0">
              <a:buNone/>
            </a:pPr>
            <a:r>
              <a:rPr lang="th-TH" sz="11200" b="1" dirty="0" smtClean="0"/>
              <a:t>	</a:t>
            </a:r>
            <a:r>
              <a:rPr lang="en-US" sz="11200" b="1" dirty="0" smtClean="0"/>
              <a:t>1. Distance to run</a:t>
            </a:r>
            <a:endParaRPr lang="th-TH" sz="11200" b="1" dirty="0" smtClean="0"/>
          </a:p>
          <a:p>
            <a:pPr marL="0" indent="0">
              <a:buNone/>
            </a:pPr>
            <a:r>
              <a:rPr lang="th-TH" sz="11200" b="1" dirty="0"/>
              <a:t>	</a:t>
            </a:r>
            <a:r>
              <a:rPr lang="en-US" sz="11200" b="1" dirty="0" smtClean="0"/>
              <a:t>2. The age of </a:t>
            </a:r>
            <a:r>
              <a:rPr lang="en-US" sz="11200" b="1" dirty="0" smtClean="0"/>
              <a:t>samples</a:t>
            </a:r>
            <a:endParaRPr lang="en-US" sz="11200" b="1" dirty="0"/>
          </a:p>
          <a:p>
            <a:endParaRPr lang="th-TH" dirty="0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22</a:t>
            </a:fld>
            <a:endParaRPr lang="th-TH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620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Variable studied</a:t>
            </a:r>
            <a:endParaRPr 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621323" y="1497379"/>
            <a:ext cx="10750062" cy="4786190"/>
          </a:xfrm>
        </p:spPr>
        <p:txBody>
          <a:bodyPr>
            <a:normAutofit/>
          </a:bodyPr>
          <a:lstStyle/>
          <a:p>
            <a:pPr lvl="0">
              <a:buNone/>
            </a:pPr>
            <a:endParaRPr lang="en-US" sz="4000" b="1" dirty="0" smtClean="0">
              <a:latin typeface="TH SarabunPSK" pitchFamily="34" charset="-34"/>
              <a:cs typeface="TH SarabunPSK" pitchFamily="34" charset="-34"/>
            </a:endParaRPr>
          </a:p>
          <a:p>
            <a:pPr lvl="0">
              <a:buNone/>
            </a:pPr>
            <a:endParaRPr lang="th-TH" sz="4000" b="1" dirty="0" smtClean="0">
              <a:latin typeface="TH SarabunPSK" pitchFamily="34" charset="-34"/>
              <a:cs typeface="TH SarabunPSK" pitchFamily="34" charset="-34"/>
            </a:endParaRPr>
          </a:p>
          <a:p>
            <a:pPr lvl="0">
              <a:buFont typeface="+mj-lt"/>
              <a:buAutoNum type="arabicPeriod"/>
            </a:pPr>
            <a:r>
              <a:rPr lang="en-US" sz="4000" b="1" dirty="0" smtClean="0"/>
              <a:t> Study </a:t>
            </a:r>
            <a:r>
              <a:rPr lang="en-US" sz="4000" b="1" dirty="0" smtClean="0"/>
              <a:t>related document.</a:t>
            </a:r>
          </a:p>
          <a:p>
            <a:pPr lvl="0">
              <a:buFont typeface="+mj-lt"/>
              <a:buAutoNum type="arabicPeriod"/>
            </a:pPr>
            <a:r>
              <a:rPr lang="en-US" sz="4000" b="1" dirty="0" smtClean="0"/>
              <a:t> Study </a:t>
            </a:r>
            <a:r>
              <a:rPr lang="en-US" sz="4000" b="1" dirty="0" smtClean="0"/>
              <a:t>information about process of speed </a:t>
            </a:r>
            <a:r>
              <a:rPr lang="en-US" sz="4000" b="1" dirty="0" err="1" smtClean="0"/>
              <a:t>analyser</a:t>
            </a:r>
            <a:r>
              <a:rPr lang="en-US" sz="4000" b="1" dirty="0" smtClean="0"/>
              <a:t>.</a:t>
            </a:r>
          </a:p>
          <a:p>
            <a:pPr lvl="0">
              <a:buFont typeface="+mj-lt"/>
              <a:buAutoNum type="arabicPeriod"/>
            </a:pPr>
            <a:r>
              <a:rPr lang="en-US" sz="4000" b="1" dirty="0" smtClean="0"/>
              <a:t> Study </a:t>
            </a:r>
            <a:r>
              <a:rPr lang="en-US" sz="4000" b="1" dirty="0" smtClean="0"/>
              <a:t>information about materials that used to build speed </a:t>
            </a:r>
            <a:r>
              <a:rPr lang="en-US" sz="4000" b="1" dirty="0" smtClean="0"/>
              <a:t> </a:t>
            </a:r>
            <a:br>
              <a:rPr lang="en-US" sz="4000" b="1" dirty="0" smtClean="0"/>
            </a:br>
            <a:r>
              <a:rPr lang="en-US" sz="4000" b="1" dirty="0" smtClean="0"/>
              <a:t> </a:t>
            </a:r>
            <a:r>
              <a:rPr lang="en-US" sz="4000" b="1" dirty="0" err="1" smtClean="0"/>
              <a:t>analyser</a:t>
            </a:r>
            <a:r>
              <a:rPr lang="en-US" sz="4000" b="1" dirty="0" smtClean="0"/>
              <a:t>.</a:t>
            </a:r>
            <a:endParaRPr lang="en-US" sz="4000" b="1" dirty="0" smtClean="0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23</a:t>
            </a:fld>
            <a:endParaRPr lang="th-TH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14400" y="1524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Design and build process</a:t>
            </a:r>
          </a:p>
        </p:txBody>
      </p:sp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621323" y="1497379"/>
            <a:ext cx="10750062" cy="4786190"/>
          </a:xfrm>
        </p:spPr>
        <p:txBody>
          <a:bodyPr>
            <a:normAutofit/>
          </a:bodyPr>
          <a:lstStyle/>
          <a:p>
            <a:pPr lvl="0">
              <a:buNone/>
            </a:pPr>
            <a:r>
              <a:rPr lang="en-US" sz="4000" b="1" dirty="0" smtClean="0">
                <a:latin typeface="TH SarabunPSK" pitchFamily="34" charset="-34"/>
                <a:cs typeface="TH SarabunPSK" pitchFamily="34" charset="-34"/>
              </a:rPr>
              <a:t>4. Study </a:t>
            </a:r>
            <a:r>
              <a:rPr lang="en-US" sz="4000" b="1" dirty="0" smtClean="0">
                <a:latin typeface="TH SarabunPSK" pitchFamily="34" charset="-34"/>
                <a:cs typeface="TH SarabunPSK" pitchFamily="34" charset="-34"/>
              </a:rPr>
              <a:t>information about how to position speed </a:t>
            </a:r>
            <a:r>
              <a:rPr lang="en-US" sz="4000" b="1" dirty="0" err="1" smtClean="0">
                <a:latin typeface="TH SarabunPSK" pitchFamily="34" charset="-34"/>
                <a:cs typeface="TH SarabunPSK" pitchFamily="34" charset="-34"/>
              </a:rPr>
              <a:t>analyser</a:t>
            </a:r>
            <a:r>
              <a:rPr lang="en-US" sz="4000" b="1" dirty="0" smtClean="0">
                <a:latin typeface="TH SarabunPSK" pitchFamily="34" charset="-34"/>
                <a:cs typeface="TH SarabunPSK" pitchFamily="34" charset="-34"/>
              </a:rPr>
              <a:t> in testing.</a:t>
            </a:r>
            <a:endParaRPr lang="en-US" sz="4000" b="1" dirty="0"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14400" y="1524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Design and build process</a:t>
            </a:r>
          </a:p>
        </p:txBody>
      </p:sp>
      <p:grpSp>
        <p:nvGrpSpPr>
          <p:cNvPr id="16" name="กลุ่ม 15"/>
          <p:cNvGrpSpPr/>
          <p:nvPr/>
        </p:nvGrpSpPr>
        <p:grpSpPr>
          <a:xfrm>
            <a:off x="3366711" y="2703421"/>
            <a:ext cx="5711537" cy="3401045"/>
            <a:chOff x="3366711" y="2703421"/>
            <a:chExt cx="5711537" cy="3401045"/>
          </a:xfrm>
        </p:grpSpPr>
        <p:pic>
          <p:nvPicPr>
            <p:cNvPr id="8" name="รูปภาพ 7"/>
            <p:cNvPicPr/>
            <p:nvPr/>
          </p:nvPicPr>
          <p:blipFill>
            <a:blip r:embed="rId2"/>
            <a:stretch>
              <a:fillRect/>
            </a:stretch>
          </p:blipFill>
          <p:spPr bwMode="auto">
            <a:xfrm>
              <a:off x="3366711" y="2703421"/>
              <a:ext cx="5711537" cy="340104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" name="สี่เหลี่ยมผืนผ้า 9"/>
            <p:cNvSpPr/>
            <p:nvPr/>
          </p:nvSpPr>
          <p:spPr>
            <a:xfrm>
              <a:off x="3970867" y="5350932"/>
              <a:ext cx="1439333" cy="32173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 smtClean="0">
                  <a:solidFill>
                    <a:sysClr val="windowText" lastClr="000000"/>
                  </a:solidFill>
                </a:rPr>
                <a:t>is a laser</a:t>
              </a:r>
            </a:p>
          </p:txBody>
        </p:sp>
        <p:sp>
          <p:nvSpPr>
            <p:cNvPr id="12" name="สี่เหลี่ยมผืนผ้า 11"/>
            <p:cNvSpPr/>
            <p:nvPr/>
          </p:nvSpPr>
          <p:spPr>
            <a:xfrm>
              <a:off x="3979333" y="5723465"/>
              <a:ext cx="3090334" cy="32173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 smtClean="0">
                  <a:solidFill>
                    <a:sysClr val="windowText" lastClr="000000"/>
                  </a:solidFill>
                </a:rPr>
                <a:t>is a speed </a:t>
              </a:r>
              <a:r>
                <a:rPr lang="en-US" sz="2400" b="1" dirty="0" err="1" smtClean="0">
                  <a:solidFill>
                    <a:sysClr val="windowText" lastClr="000000"/>
                  </a:solidFill>
                </a:rPr>
                <a:t>analyser</a:t>
              </a:r>
              <a:endParaRPr lang="en-US" sz="2400" b="1" dirty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สี่เหลี่ยมผืนผ้า 12"/>
            <p:cNvSpPr/>
            <p:nvPr/>
          </p:nvSpPr>
          <p:spPr>
            <a:xfrm>
              <a:off x="3547534" y="5020731"/>
              <a:ext cx="1439333" cy="32173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 smtClean="0">
                  <a:solidFill>
                    <a:sysClr val="windowText" lastClr="000000"/>
                  </a:solidFill>
                </a:rPr>
                <a:t>Remarks</a:t>
              </a:r>
            </a:p>
          </p:txBody>
        </p:sp>
        <p:sp>
          <p:nvSpPr>
            <p:cNvPr id="14" name="สี่เหลี่ยมผืนผ้า 13"/>
            <p:cNvSpPr/>
            <p:nvPr/>
          </p:nvSpPr>
          <p:spPr>
            <a:xfrm>
              <a:off x="3623734" y="4275665"/>
              <a:ext cx="1439333" cy="32173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 smtClean="0">
                  <a:solidFill>
                    <a:sysClr val="windowText" lastClr="000000"/>
                  </a:solidFill>
                </a:rPr>
                <a:t>start</a:t>
              </a:r>
            </a:p>
          </p:txBody>
        </p:sp>
      </p:grpSp>
      <p:sp>
        <p:nvSpPr>
          <p:cNvPr id="15" name="สี่เหลี่ยมผืนผ้า 14"/>
          <p:cNvSpPr/>
          <p:nvPr/>
        </p:nvSpPr>
        <p:spPr>
          <a:xfrm>
            <a:off x="8212670" y="4521198"/>
            <a:ext cx="1439333" cy="32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 smtClean="0">
                <a:solidFill>
                  <a:sysClr val="windowText" lastClr="000000"/>
                </a:solidFill>
              </a:rPr>
              <a:t>finish</a:t>
            </a:r>
          </a:p>
        </p:txBody>
      </p:sp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621322" y="1497379"/>
            <a:ext cx="4585677" cy="4786190"/>
          </a:xfrm>
        </p:spPr>
        <p:txBody>
          <a:bodyPr>
            <a:normAutofit/>
          </a:bodyPr>
          <a:lstStyle/>
          <a:p>
            <a:pPr lvl="0">
              <a:buNone/>
            </a:pPr>
            <a:r>
              <a:rPr lang="en-US" sz="4000" b="1" dirty="0" smtClean="0"/>
              <a:t>5. </a:t>
            </a:r>
            <a:r>
              <a:rPr lang="en-US" sz="4000" b="1" dirty="0" smtClean="0"/>
              <a:t>Create </a:t>
            </a:r>
            <a:r>
              <a:rPr lang="en-US" sz="4000" b="1" dirty="0" smtClean="0"/>
              <a:t>flowchart that show process of program in </a:t>
            </a:r>
            <a:r>
              <a:rPr lang="en-US" sz="4000" b="1" dirty="0" smtClean="0"/>
              <a:t>IPST-</a:t>
            </a:r>
            <a:r>
              <a:rPr lang="en-US" sz="4000" b="1" dirty="0" err="1" smtClean="0"/>
              <a:t>Microbox</a:t>
            </a:r>
            <a:r>
              <a:rPr lang="en-US" sz="4000" b="1" dirty="0" smtClean="0"/>
              <a:t>.</a:t>
            </a:r>
            <a:endParaRPr lang="en-US" sz="4000" b="1" dirty="0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25</a:t>
            </a:fld>
            <a:endParaRPr lang="th-TH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914400" y="1524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Design and build process</a:t>
            </a:r>
          </a:p>
        </p:txBody>
      </p:sp>
      <p:pic>
        <p:nvPicPr>
          <p:cNvPr id="8" name="รูปภาพ 7" descr="C:\Users\user\Downloads\flowchart (2).png"/>
          <p:cNvPicPr/>
          <p:nvPr/>
        </p:nvPicPr>
        <p:blipFill>
          <a:blip r:embed="rId2"/>
          <a:srcRect b="37138"/>
          <a:stretch>
            <a:fillRect/>
          </a:stretch>
        </p:blipFill>
        <p:spPr bwMode="auto">
          <a:xfrm>
            <a:off x="4491252" y="1574800"/>
            <a:ext cx="3655170" cy="45212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รูปภาพ 8" descr="C:\Users\user\Downloads\flowchart (2).png"/>
          <p:cNvPicPr/>
          <p:nvPr/>
        </p:nvPicPr>
        <p:blipFill>
          <a:blip r:embed="rId2"/>
          <a:srcRect t="61547"/>
          <a:stretch>
            <a:fillRect/>
          </a:stretch>
        </p:blipFill>
        <p:spPr bwMode="auto">
          <a:xfrm>
            <a:off x="8347498" y="1989667"/>
            <a:ext cx="3683635" cy="24976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7" name="ตัวเชื่อมต่อหักมุม 16"/>
          <p:cNvCxnSpPr/>
          <p:nvPr/>
        </p:nvCxnSpPr>
        <p:spPr>
          <a:xfrm rot="5400000" flipH="1" flipV="1">
            <a:off x="5126566" y="2891369"/>
            <a:ext cx="4157135" cy="2201333"/>
          </a:xfrm>
          <a:prstGeom prst="bentConnector3">
            <a:avLst>
              <a:gd name="adj1" fmla="val -3564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ตัวเชื่อมต่อหักมุม 21"/>
          <p:cNvCxnSpPr/>
          <p:nvPr/>
        </p:nvCxnSpPr>
        <p:spPr>
          <a:xfrm>
            <a:off x="8297333" y="1905000"/>
            <a:ext cx="1693333" cy="84667"/>
          </a:xfrm>
          <a:prstGeom prst="bentConnector3">
            <a:avLst>
              <a:gd name="adj1" fmla="val 99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621322" y="1497379"/>
            <a:ext cx="11088077" cy="478619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4000" b="1" dirty="0" smtClean="0"/>
              <a:t>6. Program </a:t>
            </a:r>
            <a:r>
              <a:rPr lang="en-US" sz="4000" b="1" dirty="0" smtClean="0"/>
              <a:t>IPST-</a:t>
            </a:r>
            <a:r>
              <a:rPr lang="en-US" sz="4000" b="1" dirty="0" err="1" smtClean="0"/>
              <a:t>Microbox</a:t>
            </a:r>
            <a:r>
              <a:rPr lang="en-US" sz="4000" b="1" dirty="0" smtClean="0"/>
              <a:t> by following this step.</a:t>
            </a:r>
            <a:endParaRPr lang="th-TH" sz="4000" b="1" dirty="0" smtClean="0"/>
          </a:p>
          <a:p>
            <a:pPr marL="685800" lvl="2">
              <a:spcBef>
                <a:spcPts val="1000"/>
              </a:spcBef>
              <a:buNone/>
            </a:pPr>
            <a:r>
              <a:rPr lang="en-US" sz="3800" b="1" dirty="0" smtClean="0"/>
              <a:t>6</a:t>
            </a:r>
            <a:r>
              <a:rPr lang="en-US" sz="3800" b="1" dirty="0" smtClean="0"/>
              <a:t>.1 </a:t>
            </a:r>
            <a:r>
              <a:rPr lang="en-US" sz="3800" b="1" dirty="0" smtClean="0"/>
              <a:t>Write program according to flowchart that created in step 5.</a:t>
            </a:r>
          </a:p>
          <a:p>
            <a:pPr marL="685800" lvl="2">
              <a:spcBef>
                <a:spcPts val="1000"/>
              </a:spcBef>
              <a:buNone/>
            </a:pPr>
            <a:endParaRPr lang="en-US" sz="4000" b="1" dirty="0" smtClean="0"/>
          </a:p>
          <a:p>
            <a:pPr>
              <a:buNone/>
            </a:pPr>
            <a:endParaRPr lang="en-US" sz="4000" b="1" dirty="0" smtClean="0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26</a:t>
            </a:fld>
            <a:endParaRPr lang="th-TH"/>
          </a:p>
        </p:txBody>
      </p:sp>
      <p:pic>
        <p:nvPicPr>
          <p:cNvPr id="9" name="รูปภาพ 8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304"/>
          <a:stretch/>
        </p:blipFill>
        <p:spPr bwMode="auto">
          <a:xfrm>
            <a:off x="3928534" y="2797704"/>
            <a:ext cx="4191000" cy="34909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914400" y="1524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Design and build process</a:t>
            </a:r>
          </a:p>
        </p:txBody>
      </p:sp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621323" y="1497379"/>
            <a:ext cx="10750062" cy="478619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4000" b="1" dirty="0" smtClean="0"/>
              <a:t>6.2 Compile </a:t>
            </a:r>
            <a:r>
              <a:rPr lang="en-US" sz="4000" b="1" dirty="0" smtClean="0"/>
              <a:t>written program.</a:t>
            </a:r>
          </a:p>
          <a:p>
            <a:pPr>
              <a:buNone/>
            </a:pPr>
            <a:r>
              <a:rPr lang="en-US" sz="4000" b="1" dirty="0" smtClean="0"/>
              <a:t>6.3 Connect IPST - </a:t>
            </a:r>
            <a:r>
              <a:rPr lang="en-US" sz="4000" b="1" dirty="0" err="1" smtClean="0"/>
              <a:t>Microbox</a:t>
            </a:r>
            <a:r>
              <a:rPr lang="en-US" sz="4000" b="1" dirty="0" smtClean="0"/>
              <a:t> </a:t>
            </a:r>
            <a:r>
              <a:rPr lang="en-US" sz="4000" b="1" dirty="0" smtClean="0"/>
              <a:t>to computer and program </a:t>
            </a:r>
            <a:r>
              <a:rPr lang="en-US" sz="4000" b="1" dirty="0" smtClean="0"/>
              <a:t/>
            </a:r>
            <a:br>
              <a:rPr lang="en-US" sz="4000" b="1" dirty="0" smtClean="0"/>
            </a:br>
            <a:r>
              <a:rPr lang="en-US" sz="4000" b="1" dirty="0" smtClean="0"/>
              <a:t>   IPST - </a:t>
            </a:r>
            <a:r>
              <a:rPr lang="en-US" sz="4000" b="1" dirty="0" err="1" smtClean="0"/>
              <a:t>Microbox</a:t>
            </a:r>
            <a:r>
              <a:rPr lang="en-US" sz="4000" b="1" dirty="0" smtClean="0"/>
              <a:t>.</a:t>
            </a:r>
          </a:p>
          <a:p>
            <a:pPr lvl="0">
              <a:buNone/>
            </a:pPr>
            <a:endParaRPr lang="th-TH" sz="4000" b="1" dirty="0" smtClean="0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27</a:t>
            </a:fld>
            <a:endParaRPr lang="th-TH"/>
          </a:p>
        </p:txBody>
      </p:sp>
      <p:pic>
        <p:nvPicPr>
          <p:cNvPr id="9" name="รูปภาพ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157205" y="3239639"/>
            <a:ext cx="3454329" cy="2919412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914400" y="1524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Design and build process</a:t>
            </a:r>
          </a:p>
        </p:txBody>
      </p:sp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621323" y="1497379"/>
            <a:ext cx="10750062" cy="4786190"/>
          </a:xfrm>
        </p:spPr>
        <p:txBody>
          <a:bodyPr>
            <a:normAutofit/>
          </a:bodyPr>
          <a:lstStyle/>
          <a:p>
            <a:pPr lvl="0">
              <a:buNone/>
            </a:pPr>
            <a:r>
              <a:rPr lang="en-US" sz="4000" b="1" dirty="0" smtClean="0"/>
              <a:t>7. Install </a:t>
            </a:r>
            <a:r>
              <a:rPr lang="en-US" sz="4000" b="1" dirty="0" smtClean="0"/>
              <a:t>speed </a:t>
            </a:r>
            <a:r>
              <a:rPr lang="en-US" sz="4000" b="1" dirty="0" err="1" smtClean="0"/>
              <a:t>analyser</a:t>
            </a:r>
            <a:r>
              <a:rPr lang="en-US" sz="4000" b="1" dirty="0" smtClean="0"/>
              <a:t> components.</a:t>
            </a:r>
            <a:endParaRPr lang="th-TH" sz="4000" b="1" dirty="0" smtClean="0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28</a:t>
            </a:fld>
            <a:endParaRPr lang="th-TH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14400" y="1524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Design and build process</a:t>
            </a:r>
          </a:p>
        </p:txBody>
      </p:sp>
      <p:pic>
        <p:nvPicPr>
          <p:cNvPr id="8" name="รูปภาพ 7" descr="C:\Users\user\Downloads\speedanalyser (4).pn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53025" y="2134886"/>
            <a:ext cx="6008483" cy="40796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621323" y="1497379"/>
            <a:ext cx="10750062" cy="4786190"/>
          </a:xfrm>
        </p:spPr>
        <p:txBody>
          <a:bodyPr>
            <a:normAutofit/>
          </a:bodyPr>
          <a:lstStyle/>
          <a:p>
            <a:pPr lvl="0">
              <a:buNone/>
            </a:pPr>
            <a:r>
              <a:rPr lang="en-US" sz="4000" b="1" dirty="0" smtClean="0"/>
              <a:t>8. Test </a:t>
            </a:r>
            <a:r>
              <a:rPr lang="en-US" sz="4000" b="1" dirty="0" smtClean="0"/>
              <a:t>speed </a:t>
            </a:r>
            <a:r>
              <a:rPr lang="en-US" sz="4000" b="1" dirty="0" err="1" smtClean="0"/>
              <a:t>analyser</a:t>
            </a:r>
            <a:r>
              <a:rPr lang="en-US" sz="4000" b="1" dirty="0" smtClean="0"/>
              <a:t> in simulating room.</a:t>
            </a:r>
            <a:endParaRPr lang="en-US" sz="4000" b="1" dirty="0" smtClean="0"/>
          </a:p>
          <a:p>
            <a:pPr lvl="0">
              <a:buNone/>
            </a:pPr>
            <a:r>
              <a:rPr lang="en-US" sz="4000" b="1" dirty="0"/>
              <a:t>9. </a:t>
            </a:r>
            <a:r>
              <a:rPr lang="en-US" sz="4000" b="1" dirty="0" smtClean="0"/>
              <a:t>Test </a:t>
            </a:r>
            <a:r>
              <a:rPr lang="en-US" sz="4000" b="1" dirty="0" smtClean="0"/>
              <a:t>speed </a:t>
            </a:r>
            <a:r>
              <a:rPr lang="en-US" sz="4000" b="1" dirty="0" err="1" smtClean="0"/>
              <a:t>analyser</a:t>
            </a:r>
            <a:r>
              <a:rPr lang="en-US" sz="4000" b="1" dirty="0" smtClean="0"/>
              <a:t> in real place.</a:t>
            </a:r>
            <a:endParaRPr lang="en-US" sz="4000" b="1" dirty="0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29</a:t>
            </a:fld>
            <a:endParaRPr lang="th-TH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914400" y="1524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Design and build process</a:t>
            </a:r>
            <a:endParaRPr kumimoji="0" lang="en-US" sz="5400" b="1" i="0" u="none" strike="noStrike" kern="1200" normalizeH="0" baseline="0" noProof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8" name="รูปภาพ 7" descr="D:\ผลงานทางวิชาการเชี่ยวชาญ2560\วิจัยเครื่องจับเวลาในการวิ่ง100เมตร\วิ่ง 3d.pn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74244" y="3017639"/>
            <a:ext cx="6229905" cy="2925961"/>
          </a:xfrm>
          <a:prstGeom prst="rect">
            <a:avLst/>
          </a:prstGeom>
          <a:ln w="38100" cap="sq">
            <a:solidFill>
              <a:srgbClr val="FFC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Advisors</a:t>
            </a:r>
            <a:endParaRPr lang="th-TH" sz="66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b="1" dirty="0" err="1" smtClean="0"/>
              <a:t>Mr.Chanchai</a:t>
            </a:r>
            <a:r>
              <a:rPr lang="en-US" sz="4000" b="1" dirty="0" smtClean="0"/>
              <a:t> </a:t>
            </a:r>
            <a:r>
              <a:rPr lang="en-US" sz="4000" b="1" dirty="0" err="1" smtClean="0"/>
              <a:t>Chanlit</a:t>
            </a:r>
            <a:endParaRPr lang="th-TH" sz="4000" b="1" dirty="0"/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b="1" dirty="0" err="1" smtClean="0"/>
              <a:t>Mrs.Orawan</a:t>
            </a:r>
            <a:r>
              <a:rPr lang="en-US" sz="4000" b="1" dirty="0" smtClean="0"/>
              <a:t> </a:t>
            </a:r>
            <a:r>
              <a:rPr lang="en-US" sz="4000" b="1" dirty="0" err="1" smtClean="0"/>
              <a:t>Srathongyoo</a:t>
            </a:r>
            <a:endParaRPr lang="en-US" sz="4000" b="1" dirty="0" smtClean="0"/>
          </a:p>
          <a:p>
            <a:pPr marL="0" indent="0" algn="ctr">
              <a:buNone/>
            </a:pPr>
            <a:endParaRPr lang="th-TH" sz="3200" b="1" dirty="0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3</a:t>
            </a:fld>
            <a:endParaRPr lang="th-TH"/>
          </a:p>
        </p:txBody>
      </p:sp>
      <p:pic>
        <p:nvPicPr>
          <p:cNvPr id="13" name="รูปภาพ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468165" y="2659321"/>
            <a:ext cx="1921669" cy="34163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00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รูปภาพ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813290" y="2698875"/>
            <a:ext cx="1899419" cy="3376746"/>
          </a:xfrm>
          <a:prstGeom prst="rect">
            <a:avLst/>
          </a:prstGeom>
          <a:ln w="76200">
            <a:solidFill>
              <a:srgbClr val="FFFF00"/>
            </a:solidFill>
          </a:ln>
        </p:spPr>
      </p:pic>
    </p:spTree>
    <p:extLst>
      <p:ext uri="{BB962C8B-B14F-4D97-AF65-F5344CB8AC3E}">
        <p14:creationId xmlns:p14="http://schemas.microsoft.com/office/powerpoint/2010/main" xmlns="" val="383039678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621323" y="1497379"/>
            <a:ext cx="10750062" cy="4786190"/>
          </a:xfrm>
        </p:spPr>
        <p:txBody>
          <a:bodyPr>
            <a:normAutofit/>
          </a:bodyPr>
          <a:lstStyle/>
          <a:p>
            <a:pPr marL="742950" lvl="0" indent="-742950">
              <a:buAutoNum type="arabicPeriod"/>
            </a:pPr>
            <a:r>
              <a:rPr lang="en-US" sz="4000" b="1" dirty="0" smtClean="0"/>
              <a:t>Order </a:t>
            </a:r>
            <a:r>
              <a:rPr lang="en-US" sz="4000" b="1" dirty="0" smtClean="0"/>
              <a:t>4 timekeepers to stand in 15, 30, 40, 50 meters distance and order speed </a:t>
            </a:r>
            <a:r>
              <a:rPr lang="en-US" sz="4000" b="1" dirty="0" err="1" smtClean="0"/>
              <a:t>analyser</a:t>
            </a:r>
            <a:r>
              <a:rPr lang="en-US" sz="4000" b="1" dirty="0" smtClean="0"/>
              <a:t> starter to stand in 50 meters distance.</a:t>
            </a:r>
          </a:p>
          <a:p>
            <a:pPr marL="742950" lvl="0" indent="-742950">
              <a:buAutoNum type="arabicPeriod"/>
            </a:pPr>
            <a:r>
              <a:rPr lang="en-US" sz="4000" b="1" dirty="0" smtClean="0"/>
              <a:t>Order </a:t>
            </a:r>
            <a:r>
              <a:rPr lang="en-US" sz="4000" b="1" dirty="0" smtClean="0"/>
              <a:t>a participant to move to starting point.</a:t>
            </a:r>
          </a:p>
          <a:p>
            <a:pPr marL="742950" lvl="0" indent="-742950">
              <a:buAutoNum type="arabicPeriod"/>
            </a:pPr>
            <a:r>
              <a:rPr lang="en-US" sz="4000" b="1" dirty="0" smtClean="0"/>
              <a:t>Signal </a:t>
            </a:r>
            <a:r>
              <a:rPr lang="en-US" sz="4000" b="1" dirty="0" smtClean="0"/>
              <a:t>the participant to start running. When the timekeepers and the speed </a:t>
            </a:r>
            <a:r>
              <a:rPr lang="en-US" sz="4000" b="1" dirty="0" err="1" smtClean="0"/>
              <a:t>analyser</a:t>
            </a:r>
            <a:r>
              <a:rPr lang="en-US" sz="4000" b="1" dirty="0" smtClean="0"/>
              <a:t> starter hear the signal, the speed </a:t>
            </a:r>
            <a:r>
              <a:rPr lang="en-US" sz="4000" b="1" dirty="0" err="1" smtClean="0"/>
              <a:t>analyser</a:t>
            </a:r>
            <a:r>
              <a:rPr lang="en-US" sz="4000" b="1" dirty="0" smtClean="0"/>
              <a:t> starter will start speed </a:t>
            </a:r>
            <a:r>
              <a:rPr lang="en-US" sz="4000" b="1" dirty="0" err="1" smtClean="0"/>
              <a:t>analyser</a:t>
            </a:r>
            <a:r>
              <a:rPr lang="en-US" sz="4000" b="1" dirty="0" smtClean="0"/>
              <a:t> and the timekeepers will start their stopwatches.</a:t>
            </a:r>
            <a:endParaRPr lang="en-US" sz="4000" b="1" dirty="0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30</a:t>
            </a:fld>
            <a:endParaRPr lang="th-TH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14400" y="1524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Evaluation and testing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process </a:t>
            </a:r>
            <a:endParaRPr kumimoji="0" lang="en-US" sz="5400" b="1" i="0" u="none" strike="noStrike" kern="1200" normalizeH="0" baseline="0" noProof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621323" y="1497379"/>
            <a:ext cx="10750062" cy="4786190"/>
          </a:xfrm>
        </p:spPr>
        <p:txBody>
          <a:bodyPr>
            <a:normAutofit/>
          </a:bodyPr>
          <a:lstStyle/>
          <a:p>
            <a:pPr marL="742950" lvl="0" indent="-742950">
              <a:buNone/>
            </a:pPr>
            <a:r>
              <a:rPr lang="en-US" sz="4000" b="1" dirty="0" smtClean="0"/>
              <a:t>4.	When the participant move through each defined distances that are 15, 30, 40 and 50 meter, timekeeper in each distance must stop her stopwatches.</a:t>
            </a:r>
          </a:p>
          <a:p>
            <a:pPr marL="742950" lvl="0" indent="-742950">
              <a:buNone/>
            </a:pPr>
            <a:r>
              <a:rPr lang="en-US" sz="4000" b="1" dirty="0" smtClean="0"/>
              <a:t>5.	Record times that the speed </a:t>
            </a:r>
            <a:r>
              <a:rPr lang="en-US" sz="4000" b="1" dirty="0" err="1" smtClean="0"/>
              <a:t>analysers</a:t>
            </a:r>
            <a:r>
              <a:rPr lang="en-US" sz="4000" b="1" dirty="0" smtClean="0"/>
              <a:t> show and times of each timekeeper.</a:t>
            </a:r>
          </a:p>
          <a:p>
            <a:pPr marL="742950" lvl="0" indent="-742950">
              <a:buNone/>
            </a:pPr>
            <a:r>
              <a:rPr lang="en-US" sz="4000" b="1" dirty="0" smtClean="0"/>
              <a:t>6.	Repeat step 2 to 5 for each participant until all participants are tested. When all participant are tested, test all participants again.</a:t>
            </a:r>
          </a:p>
          <a:p>
            <a:pPr marL="742950" lvl="0" indent="-742950">
              <a:buAutoNum type="arabicPeriod"/>
            </a:pPr>
            <a:endParaRPr lang="th-TH" sz="4000" b="1" dirty="0" smtClean="0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31</a:t>
            </a:fld>
            <a:endParaRPr lang="th-TH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14400" y="1524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Evaluation and testing process </a:t>
            </a:r>
            <a:endParaRPr 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p:transition spd="slow">
    <p:strips dir="ld"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621323" y="1497379"/>
            <a:ext cx="10750062" cy="4786190"/>
          </a:xfrm>
        </p:spPr>
        <p:txBody>
          <a:bodyPr>
            <a:normAutofit/>
          </a:bodyPr>
          <a:lstStyle/>
          <a:p>
            <a:pPr marL="742950" lvl="0" indent="-742950">
              <a:buNone/>
            </a:pPr>
            <a:r>
              <a:rPr lang="en-US" sz="4000" b="1" dirty="0" smtClean="0"/>
              <a:t>7.	Calculate error between times recorded from each timekeeper and speed </a:t>
            </a:r>
            <a:r>
              <a:rPr lang="en-US" sz="4000" b="1" dirty="0" err="1" smtClean="0"/>
              <a:t>analysers</a:t>
            </a:r>
            <a:r>
              <a:rPr lang="en-US" sz="4000" b="1" dirty="0" smtClean="0"/>
              <a:t>.</a:t>
            </a:r>
          </a:p>
          <a:p>
            <a:pPr marL="742950" lvl="0" indent="-742950">
              <a:buNone/>
            </a:pPr>
            <a:r>
              <a:rPr lang="en-US" sz="4000" b="1" dirty="0" smtClean="0"/>
              <a:t>8.	Use </a:t>
            </a:r>
            <a:r>
              <a:rPr lang="en-US" sz="4000" b="1" dirty="0" smtClean="0"/>
              <a:t>recorded </a:t>
            </a:r>
            <a:r>
              <a:rPr lang="en-US" sz="4000" b="1" dirty="0" smtClean="0"/>
              <a:t>times to calculate running speed of each participant and then use calculated running speed to create fitness training program for each participant</a:t>
            </a:r>
            <a:r>
              <a:rPr lang="en-US" sz="4000" b="1" dirty="0" smtClean="0"/>
              <a:t>.</a:t>
            </a:r>
            <a:endParaRPr lang="en-US" sz="4000" b="1" dirty="0" smtClean="0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32</a:t>
            </a:fld>
            <a:endParaRPr lang="th-TH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14400" y="1524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Evaluation and testing process </a:t>
            </a:r>
            <a:endParaRPr 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p:transition spd="slow">
    <p:strips dir="ld"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ตัวยึดเนื้อหา 7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xmlns="" val="4268799979"/>
              </p:ext>
            </p:extLst>
          </p:nvPr>
        </p:nvGraphicFramePr>
        <p:xfrm>
          <a:off x="566474" y="2519319"/>
          <a:ext cx="11059052" cy="3014706"/>
        </p:xfrm>
        <a:graphic>
          <a:graphicData uri="http://schemas.openxmlformats.org/drawingml/2006/table">
            <a:tbl>
              <a:tblPr/>
              <a:tblGrid>
                <a:gridCol w="2764763"/>
                <a:gridCol w="2764763"/>
                <a:gridCol w="2764763"/>
                <a:gridCol w="2764763"/>
              </a:tblGrid>
              <a:tr h="500106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300" b="1" dirty="0" smtClean="0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Time</a:t>
                      </a:r>
                      <a:r>
                        <a:rPr lang="en-US" sz="3300" b="1" baseline="0" dirty="0" smtClean="0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keeper</a:t>
                      </a:r>
                      <a:endParaRPr lang="en-US" sz="33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140" marR="1391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800" b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 in the range of 0 - 15 meters (sec)</a:t>
                      </a:r>
                      <a:endParaRPr lang="en-US" sz="33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140" marR="1391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th-T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th-TH"/>
                    </a:p>
                  </a:txBody>
                  <a:tcPr/>
                </a:tc>
              </a:tr>
              <a:tr h="501923">
                <a:tc vMerge="1">
                  <a:txBody>
                    <a:bodyPr/>
                    <a:lstStyle/>
                    <a:p>
                      <a:endParaRPr lang="th-T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300" b="1" dirty="0" smtClean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First</a:t>
                      </a:r>
                      <a:endParaRPr lang="en-US" sz="33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140" marR="1391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300" b="1" dirty="0" smtClean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Second</a:t>
                      </a:r>
                      <a:endParaRPr lang="en-US" sz="33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140" marR="1391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300" b="1" dirty="0" smtClean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Third</a:t>
                      </a:r>
                      <a:endParaRPr lang="en-US" sz="33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140" marR="1391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50192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3300" b="1" dirty="0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1.</a:t>
                      </a:r>
                      <a:endParaRPr lang="en-US" sz="33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140" marR="1391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3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3.02</a:t>
                      </a:r>
                      <a:endParaRPr lang="en-US" sz="33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140" marR="13914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3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3.06</a:t>
                      </a:r>
                      <a:endParaRPr lang="en-US" sz="33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140" marR="13914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3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2.87</a:t>
                      </a:r>
                      <a:endParaRPr lang="en-US" sz="33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140" marR="13914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50192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3300" b="1" dirty="0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2.</a:t>
                      </a:r>
                      <a:endParaRPr lang="en-US" sz="33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140" marR="1391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3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2.91</a:t>
                      </a:r>
                      <a:endParaRPr lang="en-US" sz="33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140" marR="13914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300" b="1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2.39</a:t>
                      </a:r>
                      <a:endParaRPr lang="en-US" sz="3300" b="1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140" marR="13914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300" b="1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3.05</a:t>
                      </a:r>
                      <a:endParaRPr lang="en-US" sz="3300" b="1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140" marR="13914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50192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3300" b="1" dirty="0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3.</a:t>
                      </a:r>
                      <a:endParaRPr lang="en-US" sz="33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140" marR="1391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300" b="1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3.19</a:t>
                      </a:r>
                      <a:endParaRPr lang="en-US" sz="3300" b="1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140" marR="13914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3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2.84</a:t>
                      </a:r>
                      <a:endParaRPr lang="en-US" sz="33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140" marR="13914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3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2.94</a:t>
                      </a:r>
                      <a:endParaRPr lang="en-US" sz="33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140" marR="13914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50192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300" b="1" dirty="0" smtClean="0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Average</a:t>
                      </a:r>
                      <a:endParaRPr lang="en-US" sz="33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140" marR="1391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3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3.04</a:t>
                      </a:r>
                      <a:endParaRPr lang="en-US" sz="33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140" marR="13914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300" b="1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2.76</a:t>
                      </a:r>
                      <a:endParaRPr lang="en-US" sz="3300" b="1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140" marR="13914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3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2.95</a:t>
                      </a:r>
                      <a:endParaRPr lang="en-US" sz="33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140" marR="13914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33</a:t>
            </a:fld>
            <a:endParaRPr lang="th-TH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14400" y="1524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Digital timers evaluation result</a:t>
            </a:r>
            <a:endParaRPr kumimoji="0" lang="en-US" sz="5400" b="1" i="0" u="none" strike="noStrike" kern="1200" normalizeH="0" baseline="0" noProof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613834" y="1185334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endParaRPr lang="en-US" sz="3600" b="1" dirty="0" smtClean="0"/>
          </a:p>
          <a:p>
            <a:pPr algn="ctr">
              <a:buNone/>
            </a:pPr>
            <a:r>
              <a:rPr lang="en-US" sz="3600" b="1" dirty="0" smtClean="0"/>
              <a:t>Time from digital </a:t>
            </a:r>
            <a:r>
              <a:rPr lang="en-US" sz="3600" b="1" dirty="0"/>
              <a:t>timer using 3 timer at </a:t>
            </a:r>
            <a:r>
              <a:rPr lang="en-US" sz="3600" b="1" dirty="0" smtClean="0"/>
              <a:t>0-15 meters</a:t>
            </a:r>
            <a:endParaRPr lang="en-US" sz="3600" b="1" u="sng" dirty="0" smtClean="0">
              <a:latin typeface="+mj-lt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34</a:t>
            </a:fld>
            <a:endParaRPr lang="th-TH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14400" y="1524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Digital timers evaluation result</a:t>
            </a:r>
            <a:endParaRPr 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596900" y="1549401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3600" b="1" dirty="0" smtClean="0"/>
              <a:t>Time from digital </a:t>
            </a:r>
            <a:r>
              <a:rPr lang="en-US" sz="3600" b="1" dirty="0"/>
              <a:t>timer using 3 timer at </a:t>
            </a:r>
            <a:r>
              <a:rPr lang="en-US" sz="3600" b="1" dirty="0" smtClean="0"/>
              <a:t>0 – 15 m</a:t>
            </a:r>
            <a:r>
              <a:rPr lang="en-US" sz="3600" b="1" dirty="0" smtClean="0"/>
              <a:t>eters</a:t>
            </a:r>
            <a:endParaRPr lang="en-US" sz="3600" b="1" u="sng" dirty="0" smtClean="0">
              <a:latin typeface="+mj-lt"/>
              <a:cs typeface="+mj-cs"/>
            </a:endParaRPr>
          </a:p>
        </p:txBody>
      </p:sp>
      <p:graphicFrame>
        <p:nvGraphicFramePr>
          <p:cNvPr id="12" name="ตัวยึดเนื้อหา 11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xmlns="" val="1517284573"/>
              </p:ext>
            </p:extLst>
          </p:nvPr>
        </p:nvGraphicFramePr>
        <p:xfrm>
          <a:off x="1032933" y="2114549"/>
          <a:ext cx="10320867" cy="41703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35</a:t>
            </a:fld>
            <a:endParaRPr lang="th-TH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14400" y="1524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Digital timers evaluation result</a:t>
            </a:r>
            <a:endParaRPr 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graphicFrame>
        <p:nvGraphicFramePr>
          <p:cNvPr id="10" name="ตัวยึดเนื้อหา 9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xmlns="" val="4276831266"/>
              </p:ext>
            </p:extLst>
          </p:nvPr>
        </p:nvGraphicFramePr>
        <p:xfrm>
          <a:off x="551501" y="2580420"/>
          <a:ext cx="11088996" cy="2976360"/>
        </p:xfrm>
        <a:graphic>
          <a:graphicData uri="http://schemas.openxmlformats.org/drawingml/2006/table">
            <a:tbl>
              <a:tblPr/>
              <a:tblGrid>
                <a:gridCol w="2772249"/>
                <a:gridCol w="2772249"/>
                <a:gridCol w="2772249"/>
                <a:gridCol w="2772249"/>
              </a:tblGrid>
              <a:tr h="496060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dirty="0" smtClean="0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Timekeeper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518" marR="13951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 in the range of 0 - 30 meters (sec)</a:t>
                      </a:r>
                      <a:endParaRPr lang="en-US" sz="40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518" marR="13951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th-T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th-TH"/>
                    </a:p>
                  </a:txBody>
                  <a:tcPr/>
                </a:tc>
              </a:tr>
              <a:tr h="496060">
                <a:tc vMerge="1">
                  <a:txBody>
                    <a:bodyPr/>
                    <a:lstStyle/>
                    <a:p>
                      <a:endParaRPr lang="th-T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dirty="0" smtClean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First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518" marR="13951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518" marR="13951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3200" b="1" dirty="0" smtClean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ครั้งที่ </a:t>
                      </a:r>
                      <a:r>
                        <a:rPr lang="th-TH" sz="3200" b="1" dirty="0" smtClean="0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3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518" marR="13951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49606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3200" b="1" dirty="0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1.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518" marR="13951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4.89</a:t>
                      </a:r>
                      <a:endParaRPr lang="en-US" sz="3200" b="1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518" marR="139518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4.99</a:t>
                      </a:r>
                      <a:endParaRPr lang="en-US" sz="3200" b="1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518" marR="139518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5.20</a:t>
                      </a:r>
                      <a:endParaRPr lang="en-US" sz="3200" b="1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518" marR="139518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49606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3200" b="1" dirty="0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2.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518" marR="13951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4.93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518" marR="139518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4.93</a:t>
                      </a:r>
                      <a:endParaRPr lang="en-US" sz="3200" b="1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518" marR="139518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6.20</a:t>
                      </a:r>
                      <a:endParaRPr lang="en-US" sz="3200" b="1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518" marR="139518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49606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3200" b="1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3.</a:t>
                      </a:r>
                      <a:endParaRPr lang="en-US" sz="3200" b="1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518" marR="13951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5.11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518" marR="139518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5.23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518" marR="139518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5.23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518" marR="139518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49606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3200" b="1" dirty="0" smtClean="0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ค่าเฉลี่ย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518" marR="13951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4.98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518" marR="139518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5.05</a:t>
                      </a:r>
                      <a:endParaRPr lang="en-US" sz="3200" b="1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518" marR="139518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5.54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9518" marR="139518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Content Placeholder 3"/>
          <p:cNvSpPr>
            <a:spLocks noGrp="1"/>
          </p:cNvSpPr>
          <p:nvPr>
            <p:ph sz="half" idx="1"/>
          </p:nvPr>
        </p:nvSpPr>
        <p:spPr>
          <a:xfrm>
            <a:off x="622301" y="1176868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endParaRPr lang="th-TH" sz="3600" b="1" u="sng" dirty="0" smtClean="0"/>
          </a:p>
          <a:p>
            <a:pPr algn="ctr">
              <a:buNone/>
            </a:pPr>
            <a:r>
              <a:rPr lang="en-US" sz="3600" b="1" dirty="0" smtClean="0"/>
              <a:t>Time from </a:t>
            </a:r>
            <a:r>
              <a:rPr lang="en-US" sz="3600" b="1" dirty="0"/>
              <a:t>digital timer using 3 timer at </a:t>
            </a:r>
            <a:r>
              <a:rPr lang="en-US" sz="3600" b="1" dirty="0" smtClean="0"/>
              <a:t>0 - </a:t>
            </a:r>
            <a:r>
              <a:rPr lang="en-US" sz="3600" b="1" dirty="0" smtClean="0"/>
              <a:t>30 </a:t>
            </a:r>
            <a:r>
              <a:rPr lang="en-US" sz="3600" b="1" dirty="0" smtClean="0"/>
              <a:t>meters</a:t>
            </a:r>
            <a:endParaRPr lang="en-US" sz="3600" b="1" u="sng" dirty="0" smtClean="0">
              <a:latin typeface="+mj-lt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36</a:t>
            </a:fld>
            <a:endParaRPr lang="th-TH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14400" y="1524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Digital timers evaluation result</a:t>
            </a:r>
            <a:endParaRPr 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596900" y="1549401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3600" b="1" dirty="0" smtClean="0"/>
              <a:t>Time from digital timer using 3 timer at </a:t>
            </a:r>
            <a:r>
              <a:rPr lang="en-US" sz="3600" b="1" dirty="0" smtClean="0"/>
              <a:t>0 – 30 </a:t>
            </a:r>
            <a:r>
              <a:rPr lang="en-US" sz="3600" b="1" dirty="0" smtClean="0"/>
              <a:t>meters</a:t>
            </a:r>
            <a:endParaRPr lang="en-US" sz="3600" b="1" u="sng" dirty="0" smtClean="0"/>
          </a:p>
        </p:txBody>
      </p:sp>
      <p:graphicFrame>
        <p:nvGraphicFramePr>
          <p:cNvPr id="12" name="ตัวยึดเนื้อหา 11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xmlns="" val="3038374092"/>
              </p:ext>
            </p:extLst>
          </p:nvPr>
        </p:nvGraphicFramePr>
        <p:xfrm>
          <a:off x="821266" y="2108199"/>
          <a:ext cx="10320867" cy="41703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37</a:t>
            </a:fld>
            <a:endParaRPr lang="th-TH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14400" y="1524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Digital timers evaluation result</a:t>
            </a:r>
            <a:endParaRPr 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graphicFrame>
        <p:nvGraphicFramePr>
          <p:cNvPr id="9" name="ตัวยึดเนื้อหา 8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xmlns="" val="156276183"/>
              </p:ext>
            </p:extLst>
          </p:nvPr>
        </p:nvGraphicFramePr>
        <p:xfrm>
          <a:off x="492099" y="2573869"/>
          <a:ext cx="11135092" cy="2988732"/>
        </p:xfrm>
        <a:graphic>
          <a:graphicData uri="http://schemas.openxmlformats.org/drawingml/2006/table">
            <a:tbl>
              <a:tblPr/>
              <a:tblGrid>
                <a:gridCol w="2783773"/>
                <a:gridCol w="2783773"/>
                <a:gridCol w="2783773"/>
                <a:gridCol w="2783773"/>
              </a:tblGrid>
              <a:tr h="498122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dirty="0" smtClean="0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Timekeeper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40097" marR="1400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800" b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 in the range from 0 - 40 meters (sec) 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40097" marR="1400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th-T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th-TH"/>
                    </a:p>
                  </a:txBody>
                  <a:tcPr/>
                </a:tc>
              </a:tr>
              <a:tr h="498122">
                <a:tc vMerge="1">
                  <a:txBody>
                    <a:bodyPr/>
                    <a:lstStyle/>
                    <a:p>
                      <a:endParaRPr lang="th-T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dirty="0" smtClean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First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40097" marR="1400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dirty="0" smtClean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Second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40097" marR="1400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dirty="0" smtClean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Third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40097" marR="1400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49812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3200" b="1" dirty="0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1.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40097" marR="1400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6.88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40097" marR="140097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6.16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40097" marR="140097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6.37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40097" marR="140097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49812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3200" b="1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2.</a:t>
                      </a:r>
                      <a:endParaRPr lang="en-US" sz="3200" b="1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40097" marR="1400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6.01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40097" marR="140097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6.24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40097" marR="140097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6.47</a:t>
                      </a:r>
                      <a:endParaRPr lang="en-US" sz="3200" b="1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40097" marR="140097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49812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3200" b="1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3.</a:t>
                      </a:r>
                      <a:endParaRPr lang="en-US" sz="3200" b="1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40097" marR="1400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6.11</a:t>
                      </a:r>
                      <a:endParaRPr lang="en-US" sz="3200" b="1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40097" marR="140097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6.28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40097" marR="140097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6.32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40097" marR="140097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49812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dirty="0" smtClean="0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Average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40097" marR="1400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6.33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40097" marR="140097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6.23</a:t>
                      </a:r>
                      <a:endParaRPr lang="en-US" sz="3200" b="1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40097" marR="140097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6.39</a:t>
                      </a:r>
                      <a:endParaRPr lang="en-US" sz="32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40097" marR="140097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Content Placeholder 3"/>
          <p:cNvSpPr>
            <a:spLocks noGrp="1"/>
          </p:cNvSpPr>
          <p:nvPr>
            <p:ph sz="half" idx="1"/>
          </p:nvPr>
        </p:nvSpPr>
        <p:spPr>
          <a:xfrm>
            <a:off x="596900" y="1549401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3600" b="1" dirty="0" smtClean="0"/>
              <a:t>Time from digital </a:t>
            </a:r>
            <a:r>
              <a:rPr lang="en-US" sz="3600" b="1" dirty="0"/>
              <a:t>timer using 3 timer at </a:t>
            </a:r>
            <a:r>
              <a:rPr lang="en-US" sz="3600" b="1" dirty="0" smtClean="0"/>
              <a:t>0 - </a:t>
            </a:r>
            <a:r>
              <a:rPr lang="en-US" sz="3600" b="1" dirty="0" smtClean="0"/>
              <a:t>40 </a:t>
            </a:r>
            <a:r>
              <a:rPr lang="en-US" sz="3600" b="1" dirty="0" smtClean="0"/>
              <a:t>meters</a:t>
            </a:r>
            <a:endParaRPr lang="en-US" sz="3600" b="1" u="sng" dirty="0"/>
          </a:p>
        </p:txBody>
      </p:sp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38</a:t>
            </a:fld>
            <a:endParaRPr lang="th-TH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14400" y="1524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Digital timers evaluation result</a:t>
            </a:r>
            <a:endParaRPr 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596900" y="1549401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3600" b="1" dirty="0" smtClean="0">
                <a:latin typeface="+mj-lt"/>
                <a:cs typeface="+mj-cs"/>
              </a:rPr>
              <a:t>Time from digital timer using 3 timer at </a:t>
            </a:r>
            <a:r>
              <a:rPr lang="en-US" sz="3600" b="1" dirty="0" smtClean="0">
                <a:latin typeface="+mj-lt"/>
                <a:cs typeface="+mj-cs"/>
              </a:rPr>
              <a:t>0 – 40 meters</a:t>
            </a:r>
            <a:endParaRPr lang="en-US" sz="3600" b="1" dirty="0" smtClean="0">
              <a:latin typeface="+mj-lt"/>
              <a:cs typeface="+mj-cs"/>
            </a:endParaRPr>
          </a:p>
        </p:txBody>
      </p:sp>
      <p:graphicFrame>
        <p:nvGraphicFramePr>
          <p:cNvPr id="12" name="ตัวยึดเนื้อหา 11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xmlns="" val="808260315"/>
              </p:ext>
            </p:extLst>
          </p:nvPr>
        </p:nvGraphicFramePr>
        <p:xfrm>
          <a:off x="821266" y="2108199"/>
          <a:ext cx="10320867" cy="41703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39</a:t>
            </a:fld>
            <a:endParaRPr lang="th-TH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14400" y="1524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Digital timers evaluation result</a:t>
            </a:r>
            <a:endParaRPr 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graphicFrame>
        <p:nvGraphicFramePr>
          <p:cNvPr id="9" name="ตัวยึดเนื้อหา 8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xmlns="" val="132775181"/>
              </p:ext>
            </p:extLst>
          </p:nvPr>
        </p:nvGraphicFramePr>
        <p:xfrm>
          <a:off x="482601" y="2476174"/>
          <a:ext cx="11032064" cy="2961078"/>
        </p:xfrm>
        <a:graphic>
          <a:graphicData uri="http://schemas.openxmlformats.org/drawingml/2006/table">
            <a:tbl>
              <a:tblPr/>
              <a:tblGrid>
                <a:gridCol w="2758016"/>
                <a:gridCol w="2758016"/>
                <a:gridCol w="2758016"/>
                <a:gridCol w="2758016"/>
              </a:tblGrid>
              <a:tr h="493513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100" b="1" dirty="0" smtClean="0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Timekeeper</a:t>
                      </a:r>
                      <a:endParaRPr lang="en-US" sz="31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8801" marR="13880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 in the range from 0 - 50 meters (sec) </a:t>
                      </a:r>
                      <a:endParaRPr lang="en-US" sz="3600" b="1" dirty="0" smtClean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8801" marR="13880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th-T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th-TH"/>
                    </a:p>
                  </a:txBody>
                  <a:tcPr/>
                </a:tc>
              </a:tr>
              <a:tr h="493513">
                <a:tc vMerge="1">
                  <a:txBody>
                    <a:bodyPr/>
                    <a:lstStyle/>
                    <a:p>
                      <a:endParaRPr lang="th-T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100" b="1" dirty="0" smtClean="0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First</a:t>
                      </a:r>
                      <a:endParaRPr lang="en-US" sz="31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8801" marR="13880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100" b="1" dirty="0" smtClean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Second</a:t>
                      </a:r>
                      <a:endParaRPr lang="en-US" sz="31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8801" marR="13880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100" b="1" dirty="0" smtClean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Third</a:t>
                      </a:r>
                      <a:endParaRPr lang="en-US" sz="31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8801" marR="13880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49351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3100" b="1" dirty="0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1.</a:t>
                      </a:r>
                      <a:endParaRPr lang="en-US" sz="31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8801" marR="13880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1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7.70</a:t>
                      </a:r>
                      <a:endParaRPr lang="en-US" sz="31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8801" marR="138801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100" b="1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8.40</a:t>
                      </a:r>
                      <a:endParaRPr lang="en-US" sz="3100" b="1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8801" marR="138801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1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8.12</a:t>
                      </a:r>
                      <a:endParaRPr lang="en-US" sz="31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8801" marR="138801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49351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3100" b="1" dirty="0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2.</a:t>
                      </a:r>
                      <a:endParaRPr lang="en-US" sz="31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8801" marR="13880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1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7.61</a:t>
                      </a:r>
                      <a:endParaRPr lang="en-US" sz="31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8801" marR="138801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1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8.50</a:t>
                      </a:r>
                      <a:endParaRPr lang="en-US" sz="31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8801" marR="138801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100" b="1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8.10</a:t>
                      </a:r>
                      <a:endParaRPr lang="en-US" sz="3100" b="1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8801" marR="138801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49351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3100" b="1" dirty="0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3.</a:t>
                      </a:r>
                      <a:endParaRPr lang="en-US" sz="31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8801" marR="13880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100" b="1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7.76</a:t>
                      </a:r>
                      <a:endParaRPr lang="en-US" sz="3100" b="1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8801" marR="138801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1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8.50</a:t>
                      </a:r>
                      <a:endParaRPr lang="en-US" sz="31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8801" marR="138801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1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8.27</a:t>
                      </a:r>
                      <a:endParaRPr lang="en-US" sz="31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8801" marR="138801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49351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100" b="1" dirty="0" smtClean="0"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Average</a:t>
                      </a:r>
                      <a:endParaRPr lang="en-US" sz="31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8801" marR="13880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100" b="1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7.69</a:t>
                      </a:r>
                      <a:endParaRPr lang="en-US" sz="3100" b="1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8801" marR="138801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1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8.47</a:t>
                      </a:r>
                      <a:endParaRPr lang="en-US" sz="31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8801" marR="138801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100" b="1" dirty="0">
                          <a:solidFill>
                            <a:srgbClr val="000000"/>
                          </a:solidFill>
                          <a:latin typeface="TH SarabunPSK" pitchFamily="34" charset="-34"/>
                          <a:ea typeface="TH SarabunPSK"/>
                          <a:cs typeface="TH SarabunPSK" pitchFamily="34" charset="-34"/>
                        </a:rPr>
                        <a:t>8.16</a:t>
                      </a:r>
                      <a:endParaRPr lang="en-US" sz="3100" b="1" dirty="0">
                        <a:latin typeface="TH SarabunPSK" pitchFamily="34" charset="-34"/>
                        <a:ea typeface="TH SarabunPSK"/>
                        <a:cs typeface="TH SarabunPSK" pitchFamily="34" charset="-34"/>
                      </a:endParaRPr>
                    </a:p>
                  </a:txBody>
                  <a:tcPr marL="138801" marR="138801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Content Placeholder 3"/>
          <p:cNvSpPr>
            <a:spLocks noGrp="1"/>
          </p:cNvSpPr>
          <p:nvPr>
            <p:ph sz="half" idx="1"/>
          </p:nvPr>
        </p:nvSpPr>
        <p:spPr>
          <a:xfrm>
            <a:off x="596900" y="1549401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3600" b="1" dirty="0" smtClean="0">
                <a:latin typeface="+mj-lt"/>
                <a:cs typeface="+mj-cs"/>
              </a:rPr>
              <a:t>Time from digital </a:t>
            </a:r>
            <a:r>
              <a:rPr lang="en-US" sz="3600" b="1" dirty="0" smtClean="0">
                <a:latin typeface="+mj-lt"/>
                <a:cs typeface="+mj-cs"/>
              </a:rPr>
              <a:t>timer using 3 timer at </a:t>
            </a:r>
            <a:r>
              <a:rPr lang="en-US" sz="3600" b="1" dirty="0" smtClean="0">
                <a:latin typeface="+mj-lt"/>
                <a:cs typeface="+mj-cs"/>
              </a:rPr>
              <a:t>0 – </a:t>
            </a:r>
            <a:r>
              <a:rPr lang="en-US" sz="3600" b="1" dirty="0" smtClean="0">
                <a:latin typeface="+mj-lt"/>
                <a:cs typeface="+mj-cs"/>
              </a:rPr>
              <a:t>50 </a:t>
            </a:r>
            <a:r>
              <a:rPr lang="en-US" sz="3600" b="1" dirty="0" smtClean="0"/>
              <a:t>meters</a:t>
            </a:r>
            <a:endParaRPr lang="en-US" sz="3600" b="1" dirty="0" smtClean="0">
              <a:latin typeface="+mj-lt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4046" y="140678"/>
            <a:ext cx="10339754" cy="1237957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cs typeface="+mn-cs"/>
              </a:rPr>
              <a:t>Physical fitness</a:t>
            </a:r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8800" y="1594534"/>
            <a:ext cx="11087100" cy="49777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	</a:t>
            </a:r>
            <a:r>
              <a:rPr lang="th-TH" sz="3600" b="1" dirty="0" smtClean="0"/>
              <a:t> </a:t>
            </a:r>
            <a:r>
              <a:rPr lang="en-US" sz="5400" b="1" dirty="0"/>
              <a:t>P</a:t>
            </a:r>
            <a:r>
              <a:rPr lang="en-US" sz="5400" b="1" dirty="0" smtClean="0"/>
              <a:t>hysical fitness</a:t>
            </a:r>
            <a:r>
              <a:rPr lang="th-TH" sz="5400" b="1" dirty="0" smtClean="0"/>
              <a:t> </a:t>
            </a:r>
            <a:r>
              <a:rPr lang="en-US" sz="5400" b="1" dirty="0" smtClean="0"/>
              <a:t>means</a:t>
            </a:r>
            <a:r>
              <a:rPr lang="th-TH" sz="5400" b="1" dirty="0" smtClean="0"/>
              <a:t> </a:t>
            </a:r>
            <a:r>
              <a:rPr lang="en-US" sz="5400" b="1" dirty="0" smtClean="0"/>
              <a:t>physical </a:t>
            </a:r>
            <a:r>
              <a:rPr lang="en-US" sz="5400" b="1" dirty="0"/>
              <a:t>condition that can carry out activities Effectively And include all the features of health and well-being.</a:t>
            </a:r>
            <a:endParaRPr lang="en-US" sz="5400" b="1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4</a:t>
            </a:fld>
            <a:endParaRPr lang="th-TH"/>
          </a:p>
        </p:txBody>
      </p:sp>
      <p:pic>
        <p:nvPicPr>
          <p:cNvPr id="5122" name="Picture 2" descr="https://sites.google.com/site/wanneenunkeaw/_/rsrc/1468753974166/bth-thi-6-smrrthphaph-thang-kay-pheux-sukhphaph/020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52468" y="3841611"/>
            <a:ext cx="2201332" cy="24067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124" name="Picture 4" descr="http://1.bp.blogspot.com/-V3PiCjAzjPY/U__d7n-FH_I/AAAAAAAABPk/dUn2NlZ1M5Y/s1600/%E0%B8%81%E0%B8%B2%E0%B8%A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38767" y="4736570"/>
            <a:ext cx="1876425" cy="12192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126" name="Picture 6" descr="https://sites.google.com/site/healtheducation470/_/rsrc/1350738823152/config/elearning-20110302-143857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728349" y="4289691"/>
            <a:ext cx="1841500" cy="17494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6" name="Picture 2" descr="http://2.bp.blogspot.com/-sNGbUR-0CFM/Tm3dUKgZ3MI/AAAAAAAAAB4/HA6scBx202c/s1600/shapeimage_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581388" y="4585988"/>
            <a:ext cx="2564343" cy="14531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200037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40</a:t>
            </a:fld>
            <a:endParaRPr lang="th-TH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14400" y="1524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Digital timers evaluation result</a:t>
            </a:r>
            <a:endParaRPr 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596900" y="1549401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3600" b="1" dirty="0" smtClean="0"/>
              <a:t>Time</a:t>
            </a:r>
            <a:r>
              <a:rPr lang="th-TH" sz="3600" b="1" dirty="0" smtClean="0"/>
              <a:t> </a:t>
            </a:r>
            <a:r>
              <a:rPr lang="en-US" sz="3600" b="1" dirty="0" smtClean="0"/>
              <a:t>from</a:t>
            </a:r>
            <a:r>
              <a:rPr lang="th-TH" sz="3600" b="1" dirty="0" smtClean="0"/>
              <a:t> </a:t>
            </a:r>
            <a:r>
              <a:rPr lang="en-US" sz="3600" b="1" dirty="0"/>
              <a:t>digital</a:t>
            </a:r>
            <a:r>
              <a:rPr lang="th-TH" sz="3600" b="1" dirty="0"/>
              <a:t> </a:t>
            </a:r>
            <a:r>
              <a:rPr lang="en-US" sz="3600" b="1" dirty="0"/>
              <a:t>timer</a:t>
            </a:r>
            <a:r>
              <a:rPr lang="th-TH" sz="3600" b="1" dirty="0"/>
              <a:t> </a:t>
            </a:r>
            <a:r>
              <a:rPr lang="en-US" sz="3600" b="1" dirty="0"/>
              <a:t>using</a:t>
            </a:r>
            <a:r>
              <a:rPr lang="th-TH" sz="3600" b="1" dirty="0"/>
              <a:t> 3 </a:t>
            </a:r>
            <a:r>
              <a:rPr lang="en-US" sz="3600" b="1" dirty="0"/>
              <a:t>timer</a:t>
            </a:r>
            <a:r>
              <a:rPr lang="th-TH" sz="3600" b="1" dirty="0"/>
              <a:t> </a:t>
            </a:r>
            <a:r>
              <a:rPr lang="en-US" sz="3600" b="1" dirty="0"/>
              <a:t>at</a:t>
            </a:r>
            <a:r>
              <a:rPr lang="th-TH" sz="3600" b="1" dirty="0"/>
              <a:t> </a:t>
            </a:r>
            <a:r>
              <a:rPr lang="th-TH" sz="3600" b="1" dirty="0" smtClean="0"/>
              <a:t>0 - 50 </a:t>
            </a:r>
            <a:r>
              <a:rPr lang="en-US" sz="3600" b="1" dirty="0"/>
              <a:t>meters</a:t>
            </a:r>
            <a:endParaRPr lang="en-US" sz="3600" b="1" u="sng" dirty="0" smtClean="0">
              <a:latin typeface="+mj-lt"/>
              <a:cs typeface="+mj-cs"/>
            </a:endParaRPr>
          </a:p>
        </p:txBody>
      </p:sp>
      <p:graphicFrame>
        <p:nvGraphicFramePr>
          <p:cNvPr id="12" name="ตัวยึดเนื้อหา 11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xmlns="" val="1219637101"/>
              </p:ext>
            </p:extLst>
          </p:nvPr>
        </p:nvGraphicFramePr>
        <p:xfrm>
          <a:off x="838200" y="2095499"/>
          <a:ext cx="10320867" cy="41703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gallery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84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h-TH" sz="5400" b="1" dirty="0">
                <a:solidFill>
                  <a:srgbClr val="FFFFFF"/>
                </a:solidFill>
              </a:rPr>
              <a:t> </a:t>
            </a: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Test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result (0 – 15 meters)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41</a:t>
            </a:fld>
            <a:endParaRPr lang="th-TH"/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596900" y="1549401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3600" b="1" u="sng" dirty="0" smtClean="0">
                <a:latin typeface="+mj-lt"/>
                <a:cs typeface="+mj-cs"/>
              </a:rPr>
              <a:t>Time and </a:t>
            </a:r>
            <a:r>
              <a:rPr lang="en-US" sz="3600" b="1" u="sng" dirty="0" smtClean="0">
                <a:latin typeface="+mj-lt"/>
                <a:cs typeface="+mj-cs"/>
              </a:rPr>
              <a:t>speed </a:t>
            </a:r>
            <a:r>
              <a:rPr lang="en-US" sz="3600" b="1" u="sng" dirty="0" smtClean="0">
                <a:latin typeface="+mj-lt"/>
                <a:cs typeface="+mj-cs"/>
              </a:rPr>
              <a:t>of running range form 0 to 15 meters.</a:t>
            </a:r>
          </a:p>
        </p:txBody>
      </p:sp>
      <p:graphicFrame>
        <p:nvGraphicFramePr>
          <p:cNvPr id="13" name="ตาราง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38085614"/>
              </p:ext>
            </p:extLst>
          </p:nvPr>
        </p:nvGraphicFramePr>
        <p:xfrm>
          <a:off x="2108200" y="2083600"/>
          <a:ext cx="7874000" cy="4210044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574800"/>
                <a:gridCol w="1574800"/>
                <a:gridCol w="1574800"/>
                <a:gridCol w="1574800"/>
                <a:gridCol w="1574800"/>
              </a:tblGrid>
              <a:tr h="316619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The test taker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Digital </a:t>
                      </a:r>
                      <a:r>
                        <a:rPr lang="en-US" sz="2000" b="1" dirty="0" err="1" smtClean="0">
                          <a:effectLst/>
                        </a:rPr>
                        <a:t>tmer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Speed </a:t>
                      </a:r>
                      <a:r>
                        <a:rPr lang="en-US" sz="2000" b="1" dirty="0" err="1">
                          <a:effectLst/>
                        </a:rPr>
                        <a:t>Analyser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1061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Time (s</a:t>
                      </a:r>
                      <a:r>
                        <a:rPr lang="en-US" sz="2000" b="1" dirty="0">
                          <a:effectLst/>
                        </a:rPr>
                        <a:t>)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Speed</a:t>
                      </a:r>
                      <a:r>
                        <a:rPr lang="th-TH" sz="2000" b="1" dirty="0" smtClean="0">
                          <a:effectLst/>
                        </a:rPr>
                        <a:t> </a:t>
                      </a:r>
                      <a:r>
                        <a:rPr lang="en-US" sz="2000" b="1" dirty="0">
                          <a:effectLst/>
                        </a:rPr>
                        <a:t>(m/s)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Time</a:t>
                      </a:r>
                      <a:r>
                        <a:rPr lang="th-TH" sz="2000" b="1" dirty="0" smtClean="0">
                          <a:effectLst/>
                        </a:rPr>
                        <a:t> </a:t>
                      </a:r>
                      <a:r>
                        <a:rPr lang="en-US" sz="2000" b="1" dirty="0">
                          <a:effectLst/>
                        </a:rPr>
                        <a:t>(s)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Speed</a:t>
                      </a:r>
                      <a:r>
                        <a:rPr lang="th-TH" sz="2000" b="1" dirty="0" smtClean="0">
                          <a:effectLst/>
                        </a:rPr>
                        <a:t> </a:t>
                      </a:r>
                      <a:r>
                        <a:rPr lang="en-US" sz="2000" b="1" dirty="0">
                          <a:effectLst/>
                        </a:rPr>
                        <a:t>(m/s)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1.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2.77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5.42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2.53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5.93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2.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2.90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5.17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2.86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5.24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3.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2.43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6.17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2.31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6.49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4.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2.33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6.44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2.29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6.55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5.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2.38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6.30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2.64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5.68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6.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2.53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5.93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2.76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5.43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7.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2.79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5.38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2.81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5.34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8.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2.55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5.88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2.67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5.62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9.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2.58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5.81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2.75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5.45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10.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2.51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5.98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2.34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6.41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Average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2.58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5.85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2.60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5.82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865643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84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h-TH" sz="5400" b="1" dirty="0" smtClean="0">
                <a:solidFill>
                  <a:srgbClr val="FFFFFF"/>
                </a:solidFill>
              </a:rPr>
              <a:t>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Test result (0 –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30 meters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)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42</a:t>
            </a:fld>
            <a:endParaRPr lang="th-TH"/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596900" y="1549401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3600" b="1" u="sng" dirty="0"/>
              <a:t>Time and </a:t>
            </a:r>
            <a:r>
              <a:rPr lang="en-US" sz="3600" b="1" u="sng" dirty="0" smtClean="0"/>
              <a:t>speed </a:t>
            </a:r>
            <a:r>
              <a:rPr lang="en-US" sz="3600" b="1" u="sng" dirty="0"/>
              <a:t>of running range form 0</a:t>
            </a:r>
            <a:r>
              <a:rPr lang="en-US" sz="3600" b="1" u="sng" dirty="0" smtClean="0"/>
              <a:t> </a:t>
            </a:r>
            <a:r>
              <a:rPr lang="en-US" sz="3600" b="1" u="sng" dirty="0"/>
              <a:t>to </a:t>
            </a:r>
            <a:r>
              <a:rPr lang="en-US" sz="3600" b="1" u="sng" dirty="0" smtClean="0"/>
              <a:t>30 </a:t>
            </a:r>
            <a:r>
              <a:rPr lang="en-US" sz="3600" b="1" u="sng" dirty="0"/>
              <a:t>meters.</a:t>
            </a:r>
          </a:p>
        </p:txBody>
      </p:sp>
      <p:graphicFrame>
        <p:nvGraphicFramePr>
          <p:cNvPr id="13" name="ตาราง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4155737706"/>
              </p:ext>
            </p:extLst>
          </p:nvPr>
        </p:nvGraphicFramePr>
        <p:xfrm>
          <a:off x="2108200" y="2083600"/>
          <a:ext cx="7874000" cy="4210044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574800"/>
                <a:gridCol w="1574800"/>
                <a:gridCol w="1574800"/>
                <a:gridCol w="1574800"/>
                <a:gridCol w="1574800"/>
              </a:tblGrid>
              <a:tr h="316619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The test taker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Digital timer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Speed </a:t>
                      </a:r>
                      <a:r>
                        <a:rPr lang="en-US" sz="2000" b="1" dirty="0" err="1">
                          <a:effectLst/>
                        </a:rPr>
                        <a:t>Analyser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1061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Time</a:t>
                      </a:r>
                      <a:r>
                        <a:rPr lang="th-TH" sz="2000" b="1" dirty="0" smtClean="0">
                          <a:effectLst/>
                        </a:rPr>
                        <a:t> </a:t>
                      </a:r>
                      <a:r>
                        <a:rPr lang="en-US" sz="2000" b="1" dirty="0">
                          <a:effectLst/>
                        </a:rPr>
                        <a:t>(s)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Speed</a:t>
                      </a:r>
                      <a:r>
                        <a:rPr lang="th-TH" sz="2000" b="1" dirty="0" smtClean="0">
                          <a:effectLst/>
                        </a:rPr>
                        <a:t> </a:t>
                      </a:r>
                      <a:r>
                        <a:rPr lang="en-US" sz="2000" b="1" dirty="0">
                          <a:effectLst/>
                        </a:rPr>
                        <a:t>(m/s)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Time</a:t>
                      </a:r>
                      <a:r>
                        <a:rPr lang="th-TH" sz="2000" b="1" dirty="0" smtClean="0">
                          <a:effectLst/>
                        </a:rPr>
                        <a:t> </a:t>
                      </a:r>
                      <a:r>
                        <a:rPr lang="en-US" sz="2000" b="1" dirty="0">
                          <a:effectLst/>
                        </a:rPr>
                        <a:t>(s)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Speed</a:t>
                      </a:r>
                      <a:r>
                        <a:rPr lang="th-TH" sz="2000" b="1" dirty="0" smtClean="0">
                          <a:effectLst/>
                        </a:rPr>
                        <a:t> </a:t>
                      </a:r>
                      <a:r>
                        <a:rPr lang="en-US" sz="2000" b="1" dirty="0">
                          <a:effectLst/>
                        </a:rPr>
                        <a:t>(m/s)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1.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4.08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7.35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4.33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6.93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2.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4.94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6.07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4.86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6.17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3.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4.30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6.98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4.31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6.96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4.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4.36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6.88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4.19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7.16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5.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4.59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6.54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4.57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6.56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6.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4.84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6.20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4.64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6.47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7.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4.90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6.12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4.85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6.19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8.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4.77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6.29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4.49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6.68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9.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4.61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6.51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4.50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6.67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10.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4.41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6.80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4.37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6.86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Average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4.58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6.57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4.51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6.67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292853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84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h-TH" sz="5400" b="1" dirty="0" smtClean="0">
                <a:solidFill>
                  <a:srgbClr val="FFFFFF"/>
                </a:solidFill>
              </a:rPr>
              <a:t>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Test result (0 –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40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meters)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43</a:t>
            </a:fld>
            <a:endParaRPr lang="th-TH"/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596900" y="1549401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3600" b="1" u="sng" dirty="0"/>
              <a:t>Time and </a:t>
            </a:r>
            <a:r>
              <a:rPr lang="en-US" sz="3600" b="1" u="sng" dirty="0" smtClean="0"/>
              <a:t>speed </a:t>
            </a:r>
            <a:r>
              <a:rPr lang="en-US" sz="3600" b="1" u="sng" dirty="0"/>
              <a:t>of running range form 0</a:t>
            </a:r>
            <a:r>
              <a:rPr lang="en-US" sz="3600" b="1" u="sng" dirty="0" smtClean="0"/>
              <a:t> </a:t>
            </a:r>
            <a:r>
              <a:rPr lang="en-US" sz="3600" b="1" u="sng" dirty="0"/>
              <a:t>to </a:t>
            </a:r>
            <a:r>
              <a:rPr lang="en-US" sz="3600" b="1" u="sng" dirty="0" smtClean="0"/>
              <a:t>40 </a:t>
            </a:r>
            <a:r>
              <a:rPr lang="en-US" sz="3600" b="1" u="sng" dirty="0"/>
              <a:t>meters.</a:t>
            </a:r>
          </a:p>
        </p:txBody>
      </p:sp>
      <p:graphicFrame>
        <p:nvGraphicFramePr>
          <p:cNvPr id="13" name="ตาราง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975244554"/>
              </p:ext>
            </p:extLst>
          </p:nvPr>
        </p:nvGraphicFramePr>
        <p:xfrm>
          <a:off x="2108200" y="2083600"/>
          <a:ext cx="7874000" cy="4210044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574800"/>
                <a:gridCol w="1574800"/>
                <a:gridCol w="1574800"/>
                <a:gridCol w="1574800"/>
                <a:gridCol w="1574800"/>
              </a:tblGrid>
              <a:tr h="316619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The test taker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Digital timer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Speed </a:t>
                      </a:r>
                      <a:r>
                        <a:rPr lang="en-US" sz="2000" b="1" dirty="0" err="1">
                          <a:effectLst/>
                        </a:rPr>
                        <a:t>Analyser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1061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Time</a:t>
                      </a:r>
                      <a:r>
                        <a:rPr lang="th-TH" sz="2000" b="1" dirty="0" smtClean="0">
                          <a:effectLst/>
                        </a:rPr>
                        <a:t> </a:t>
                      </a:r>
                      <a:r>
                        <a:rPr lang="en-US" sz="2000" b="1" dirty="0">
                          <a:effectLst/>
                        </a:rPr>
                        <a:t>(s)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Speed</a:t>
                      </a:r>
                      <a:r>
                        <a:rPr lang="th-TH" sz="2000" b="1" dirty="0" smtClean="0">
                          <a:effectLst/>
                        </a:rPr>
                        <a:t> </a:t>
                      </a:r>
                      <a:r>
                        <a:rPr lang="en-US" sz="2000" b="1" dirty="0">
                          <a:effectLst/>
                        </a:rPr>
                        <a:t>(m/s)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Time</a:t>
                      </a:r>
                      <a:r>
                        <a:rPr lang="th-TH" sz="2000" b="1" dirty="0" smtClean="0">
                          <a:effectLst/>
                        </a:rPr>
                        <a:t> </a:t>
                      </a:r>
                      <a:r>
                        <a:rPr lang="en-US" sz="2000" b="1" dirty="0">
                          <a:effectLst/>
                        </a:rPr>
                        <a:t>(s)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Speed</a:t>
                      </a:r>
                      <a:r>
                        <a:rPr lang="th-TH" sz="2000" b="1" dirty="0" smtClean="0">
                          <a:effectLst/>
                        </a:rPr>
                        <a:t> </a:t>
                      </a:r>
                      <a:r>
                        <a:rPr lang="en-US" sz="2000" b="1" dirty="0">
                          <a:effectLst/>
                        </a:rPr>
                        <a:t>(m/s)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1.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5.37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7.45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5.49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7.29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2.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5.94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6.73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6.17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6.48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3.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5.53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7.23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5.47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7.31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4.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5.43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7.37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5.29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7.56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5.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6.24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6.41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5.91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6.77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6.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6.31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6.34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6.01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6.66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7.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6.23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6.42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6.15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6.50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8.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5.99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6.68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5.71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7.01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9.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5.94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6.73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5.71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7.01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10.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5.33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7.50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5.53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7.23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  <a:latin typeface="Cordia New" panose="020B0304020202020204" pitchFamily="34" charset="-34"/>
                          <a:ea typeface="Cordia New" panose="020B0304020202020204" pitchFamily="34" charset="-34"/>
                          <a:cs typeface="Cordia New" panose="020B0304020202020204" pitchFamily="34" charset="-34"/>
                        </a:rPr>
                        <a:t>Average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5.83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6.89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5.74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6.98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422635321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84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h-TH" sz="5400" b="1" dirty="0" smtClean="0">
                <a:solidFill>
                  <a:srgbClr val="FFFFFF"/>
                </a:solidFill>
              </a:rPr>
              <a:t>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Test result (0 –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50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meters)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44</a:t>
            </a:fld>
            <a:endParaRPr lang="th-TH"/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596900" y="1549401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3600" b="1" u="sng" dirty="0"/>
              <a:t>Time and </a:t>
            </a:r>
            <a:r>
              <a:rPr lang="en-US" sz="3600" b="1" u="sng" dirty="0" smtClean="0"/>
              <a:t>speed </a:t>
            </a:r>
            <a:r>
              <a:rPr lang="en-US" sz="3600" b="1" u="sng" dirty="0"/>
              <a:t>of running range </a:t>
            </a:r>
            <a:r>
              <a:rPr lang="en-US" sz="3600" b="1" u="sng" dirty="0" smtClean="0"/>
              <a:t>form 0 </a:t>
            </a:r>
            <a:r>
              <a:rPr lang="en-US" sz="3600" b="1" u="sng" dirty="0"/>
              <a:t>to </a:t>
            </a:r>
            <a:r>
              <a:rPr lang="en-US" sz="3600" b="1" u="sng" dirty="0" smtClean="0"/>
              <a:t>50 </a:t>
            </a:r>
            <a:r>
              <a:rPr lang="en-US" sz="3600" b="1" u="sng" dirty="0"/>
              <a:t>meters.</a:t>
            </a:r>
          </a:p>
        </p:txBody>
      </p:sp>
      <p:graphicFrame>
        <p:nvGraphicFramePr>
          <p:cNvPr id="13" name="ตาราง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471495427"/>
              </p:ext>
            </p:extLst>
          </p:nvPr>
        </p:nvGraphicFramePr>
        <p:xfrm>
          <a:off x="2108200" y="2083600"/>
          <a:ext cx="7874000" cy="4210044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574800"/>
                <a:gridCol w="1574800"/>
                <a:gridCol w="1574800"/>
                <a:gridCol w="1574800"/>
                <a:gridCol w="1574800"/>
              </a:tblGrid>
              <a:tr h="316619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The test taker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Digital timer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Speed </a:t>
                      </a:r>
                      <a:r>
                        <a:rPr lang="en-US" sz="2000" b="1" dirty="0" err="1">
                          <a:effectLst/>
                        </a:rPr>
                        <a:t>Analyser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1061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Time</a:t>
                      </a:r>
                      <a:r>
                        <a:rPr lang="th-TH" sz="2000" b="1" dirty="0" smtClean="0">
                          <a:effectLst/>
                        </a:rPr>
                        <a:t> </a:t>
                      </a:r>
                      <a:r>
                        <a:rPr lang="en-US" sz="2000" b="1" dirty="0">
                          <a:effectLst/>
                        </a:rPr>
                        <a:t>(s)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Speed</a:t>
                      </a:r>
                      <a:r>
                        <a:rPr lang="th-TH" sz="2000" b="1" dirty="0" smtClean="0">
                          <a:effectLst/>
                        </a:rPr>
                        <a:t> </a:t>
                      </a:r>
                      <a:r>
                        <a:rPr lang="en-US" sz="2000" b="1" dirty="0">
                          <a:effectLst/>
                        </a:rPr>
                        <a:t>(m/s)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Time</a:t>
                      </a:r>
                      <a:r>
                        <a:rPr lang="th-TH" sz="2000" b="1" dirty="0" smtClean="0">
                          <a:effectLst/>
                        </a:rPr>
                        <a:t> </a:t>
                      </a:r>
                      <a:r>
                        <a:rPr lang="en-US" sz="2000" b="1" dirty="0">
                          <a:effectLst/>
                        </a:rPr>
                        <a:t>(s)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Speed</a:t>
                      </a:r>
                      <a:r>
                        <a:rPr lang="th-TH" sz="2000" b="1" dirty="0" smtClean="0">
                          <a:effectLst/>
                        </a:rPr>
                        <a:t> </a:t>
                      </a:r>
                      <a:r>
                        <a:rPr lang="en-US" sz="2000" b="1" dirty="0">
                          <a:effectLst/>
                        </a:rPr>
                        <a:t>(m/s)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1.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6.71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7.45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7.08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7.06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2.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7.09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7.05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7.38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6.78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3.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6.55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7.63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6.63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7.54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4.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6.94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7.20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6.62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7.55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5.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7.41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6.75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7.27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6.88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6.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7.31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6.84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7.24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6.91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7.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7.37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6.78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7.48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6.68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8.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6.88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7.27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6.93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7.22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9.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7.12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7.02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6.95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7.19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10.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7.45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6.71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6.69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7.47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Average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7.08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7.07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7.03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7.13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bg2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426813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84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h-TH" sz="5400" b="1" dirty="0">
                <a:solidFill>
                  <a:srgbClr val="FFFFFF"/>
                </a:solidFill>
              </a:rPr>
              <a:t> </a:t>
            </a: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Test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result (Overall)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45</a:t>
            </a:fld>
            <a:endParaRPr lang="th-TH"/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596900" y="1549401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3600" b="1" u="sng" dirty="0" smtClean="0">
                <a:latin typeface="+mj-lt"/>
                <a:cs typeface="+mj-cs"/>
              </a:rPr>
              <a:t>Time and speed to run all distance</a:t>
            </a:r>
          </a:p>
        </p:txBody>
      </p:sp>
      <p:graphicFrame>
        <p:nvGraphicFramePr>
          <p:cNvPr id="13" name="ตาราง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258019323"/>
              </p:ext>
            </p:extLst>
          </p:nvPr>
        </p:nvGraphicFramePr>
        <p:xfrm>
          <a:off x="2108200" y="2083600"/>
          <a:ext cx="7874000" cy="4210044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574800"/>
                <a:gridCol w="1574800"/>
                <a:gridCol w="1574800"/>
                <a:gridCol w="1574800"/>
                <a:gridCol w="1574800"/>
              </a:tblGrid>
              <a:tr h="316619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The test taker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algn="ctr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2000" b="1" kern="1200" dirty="0" smtClean="0">
                          <a:effectLst/>
                        </a:rPr>
                        <a:t>Speed in each</a:t>
                      </a:r>
                      <a:r>
                        <a:rPr lang="th-TH" sz="2000" b="1" kern="1200" baseline="0" dirty="0" smtClean="0">
                          <a:effectLst/>
                        </a:rPr>
                        <a:t> </a:t>
                      </a:r>
                      <a:r>
                        <a:rPr lang="en-US" sz="2000" b="1" kern="1200" dirty="0" smtClean="0">
                          <a:effectLst/>
                        </a:rPr>
                        <a:t>distance</a:t>
                      </a:r>
                      <a:endParaRPr lang="en-US" sz="20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1061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0 – 15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0 – </a:t>
                      </a:r>
                      <a:r>
                        <a:rPr lang="en-US" sz="2000" b="1" dirty="0">
                          <a:effectLst/>
                        </a:rPr>
                        <a:t>30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0 – </a:t>
                      </a:r>
                      <a:r>
                        <a:rPr lang="en-US" sz="2000" b="1" dirty="0">
                          <a:effectLst/>
                        </a:rPr>
                        <a:t>40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0 – </a:t>
                      </a:r>
                      <a:r>
                        <a:rPr lang="en-US" sz="2000" b="1" dirty="0">
                          <a:effectLst/>
                        </a:rPr>
                        <a:t>50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1.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5.93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6.93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7.29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7.06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2.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5.24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6.17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6.48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6.78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3.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6.49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6.96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7.31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7.54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4.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6.55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7.16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7.56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7.55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5.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5.68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6.56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6.77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6.88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6.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5.43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6.47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6.66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6.91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7.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5.34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6.19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6.50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6.68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8.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5.62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6.68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7.01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7.22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9.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5.45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6.67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7.01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7.19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</a:rPr>
                        <a:t>10.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6.41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6.86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7.23</a:t>
                      </a:r>
                      <a:endParaRPr lang="en-US" sz="2000" b="1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7.47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1661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 smtClean="0">
                          <a:effectLst/>
                        </a:rPr>
                        <a:t>Average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5.82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6.67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6.98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7.13</a:t>
                      </a:r>
                      <a:endParaRPr lang="en-US" sz="2000" b="1" dirty="0">
                        <a:effectLst/>
                        <a:latin typeface="Cordia New" panose="020B0304020202020204" pitchFamily="34" charset="-34"/>
                        <a:ea typeface="Cordia New" panose="020B0304020202020204" pitchFamily="34" charset="-34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28272580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84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h-TH" sz="5400" b="1" dirty="0">
                <a:solidFill>
                  <a:srgbClr val="FFFFFF"/>
                </a:solidFill>
              </a:rPr>
              <a:t> </a:t>
            </a: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Test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result (Overall)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46</a:t>
            </a:fld>
            <a:endParaRPr lang="th-TH"/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548681" y="761206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endParaRPr lang="en-US" sz="3600" dirty="0" smtClean="0"/>
          </a:p>
          <a:p>
            <a:pPr algn="ctr">
              <a:buNone/>
            </a:pPr>
            <a:r>
              <a:rPr lang="en-US" sz="3600" b="1" dirty="0" smtClean="0"/>
              <a:t>The </a:t>
            </a:r>
            <a:r>
              <a:rPr lang="en-US" sz="3600" b="1" dirty="0"/>
              <a:t>graph shows the speed of run of 10 participants</a:t>
            </a:r>
            <a:endParaRPr lang="en-US" sz="3600" b="1" u="sng" dirty="0" smtClean="0">
              <a:latin typeface="+mj-lt"/>
              <a:cs typeface="+mj-cs"/>
            </a:endParaRPr>
          </a:p>
        </p:txBody>
      </p:sp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xmlns="" val="4230211509"/>
              </p:ext>
            </p:extLst>
          </p:nvPr>
        </p:nvGraphicFramePr>
        <p:xfrm>
          <a:off x="513954" y="1714933"/>
          <a:ext cx="10826354" cy="51430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xmlns="" val="859224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84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h-TH" sz="5400" b="1" dirty="0">
                <a:solidFill>
                  <a:srgbClr val="FFFFFF"/>
                </a:solidFill>
              </a:rPr>
              <a:t> </a:t>
            </a: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Test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result (first person)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47</a:t>
            </a:fld>
            <a:endParaRPr lang="th-TH"/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596900" y="1549401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3600" b="1" u="sng" dirty="0" smtClean="0"/>
              <a:t>Speed chart of each distance of first person</a:t>
            </a:r>
            <a:endParaRPr lang="en-US" sz="3600" b="1" u="sng" dirty="0" smtClean="0">
              <a:latin typeface="+mj-lt"/>
              <a:cs typeface="+mj-cs"/>
            </a:endParaRPr>
          </a:p>
        </p:txBody>
      </p:sp>
      <p:graphicFrame>
        <p:nvGraphicFramePr>
          <p:cNvPr id="10" name="Chart 9"/>
          <p:cNvGraphicFramePr/>
          <p:nvPr>
            <p:extLst>
              <p:ext uri="{D42A27DB-BD31-4B8C-83A1-F6EECF244321}">
                <p14:modId xmlns:p14="http://schemas.microsoft.com/office/powerpoint/2010/main" xmlns="" val="1919342691"/>
              </p:ext>
            </p:extLst>
          </p:nvPr>
        </p:nvGraphicFramePr>
        <p:xfrm>
          <a:off x="2589741" y="2057400"/>
          <a:ext cx="7164917" cy="4298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xmlns="" val="37088733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84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h-TH" sz="5400" b="1" dirty="0">
                <a:solidFill>
                  <a:srgbClr val="FFFFFF"/>
                </a:solidFill>
              </a:rPr>
              <a:t> </a:t>
            </a: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Test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result (second person)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48</a:t>
            </a:fld>
            <a:endParaRPr lang="th-TH"/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596900" y="1549401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3600" b="1" u="sng" dirty="0"/>
              <a:t>Speed chart of each distance of s</a:t>
            </a:r>
            <a:r>
              <a:rPr lang="en-US" sz="3600" b="1" u="sng" dirty="0" smtClean="0"/>
              <a:t>econd </a:t>
            </a:r>
            <a:r>
              <a:rPr lang="en-US" sz="3600" b="1" u="sng" dirty="0"/>
              <a:t>person</a:t>
            </a:r>
          </a:p>
          <a:p>
            <a:pPr algn="ctr">
              <a:buNone/>
            </a:pPr>
            <a:endParaRPr lang="en-US" sz="3600" b="1" u="sng" dirty="0" smtClean="0">
              <a:latin typeface="+mj-lt"/>
              <a:cs typeface="+mj-cs"/>
            </a:endParaRPr>
          </a:p>
        </p:txBody>
      </p:sp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xmlns="" val="3665349775"/>
              </p:ext>
            </p:extLst>
          </p:nvPr>
        </p:nvGraphicFramePr>
        <p:xfrm>
          <a:off x="2564822" y="2027497"/>
          <a:ext cx="7214755" cy="43288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xmlns="" val="64910081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84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h-TH" sz="5400" b="1" dirty="0">
                <a:solidFill>
                  <a:srgbClr val="FFFFFF"/>
                </a:solidFill>
              </a:rPr>
              <a:t> </a:t>
            </a: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Test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result (third person)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www.rmutt.ac.th</a:t>
            </a:r>
            <a:endParaRPr lang="th-TH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49</a:t>
            </a:fld>
            <a:endParaRPr lang="th-TH"/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596900" y="1549401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3600" b="1" u="sng" dirty="0"/>
              <a:t>Speed chart of each distance of </a:t>
            </a:r>
            <a:r>
              <a:rPr lang="en-US" sz="3600" b="1" u="sng" dirty="0" smtClean="0"/>
              <a:t>third </a:t>
            </a:r>
            <a:r>
              <a:rPr lang="en-US" sz="3600" b="1" u="sng" dirty="0"/>
              <a:t>person</a:t>
            </a:r>
          </a:p>
        </p:txBody>
      </p:sp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xmlns="" val="1412809258"/>
              </p:ext>
            </p:extLst>
          </p:nvPr>
        </p:nvGraphicFramePr>
        <p:xfrm>
          <a:off x="2616777" y="2057399"/>
          <a:ext cx="7110845" cy="42989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xmlns="" val="997169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4046" y="140678"/>
            <a:ext cx="10339754" cy="1237957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cs typeface="+mn-cs"/>
              </a:rPr>
              <a:t>Physical fitness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related to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cs typeface="+mn-cs"/>
              </a:rPr>
              <a:t>health</a:t>
            </a:r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8800" y="1594534"/>
            <a:ext cx="11087100" cy="49777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	</a:t>
            </a:r>
            <a:endParaRPr lang="en-US" sz="3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5</a:t>
            </a:fld>
            <a:endParaRPr lang="th-TH"/>
          </a:p>
        </p:txBody>
      </p:sp>
      <p:sp>
        <p:nvSpPr>
          <p:cNvPr id="8" name="สี่เหลี่ยมผืนผ้า 7"/>
          <p:cNvSpPr/>
          <p:nvPr/>
        </p:nvSpPr>
        <p:spPr>
          <a:xfrm>
            <a:off x="1168400" y="1632972"/>
            <a:ext cx="939799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	Good condition of the body makes it possible to carry out daily tasks actively. Reduce the risk of health problems due to lack of exercise.</a:t>
            </a:r>
            <a:endParaRPr lang="th-TH" sz="4000" b="1" dirty="0"/>
          </a:p>
        </p:txBody>
      </p:sp>
      <p:pic>
        <p:nvPicPr>
          <p:cNvPr id="4102" name="Picture 6" descr="http://www.ams.cmu.ac.th/amscsc/article/article7/image001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79500" y="3546901"/>
            <a:ext cx="2133599" cy="25755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50" name="Picture 2" descr="http://www.thaihealth.or.th/data/content/27078/cms/e_bcdfjknx136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264400" y="3575014"/>
            <a:ext cx="4203700" cy="25474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www.bupa.co.th/content/upload/images/p42912414f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316390" y="3571963"/>
            <a:ext cx="3829478" cy="25504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200037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84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Test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result (fourth person)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50</a:t>
            </a:fld>
            <a:endParaRPr lang="th-TH"/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596900" y="1549401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3600" b="1" u="sng" dirty="0"/>
              <a:t>Speed chart of each distance of </a:t>
            </a:r>
            <a:r>
              <a:rPr lang="en-US" sz="3600" b="1" u="sng" dirty="0" smtClean="0"/>
              <a:t>fourth </a:t>
            </a:r>
            <a:r>
              <a:rPr lang="en-US" sz="3600" b="1" u="sng" dirty="0"/>
              <a:t>person</a:t>
            </a:r>
          </a:p>
        </p:txBody>
      </p:sp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xmlns="" val="2484987015"/>
              </p:ext>
            </p:extLst>
          </p:nvPr>
        </p:nvGraphicFramePr>
        <p:xfrm>
          <a:off x="2589741" y="2057400"/>
          <a:ext cx="7164917" cy="4298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xmlns="" val="3076102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84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h-TH" sz="5400" b="1" dirty="0">
                <a:solidFill>
                  <a:srgbClr val="FFFFFF"/>
                </a:solidFill>
              </a:rPr>
              <a:t> </a:t>
            </a: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Test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result (fifth person)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51</a:t>
            </a:fld>
            <a:endParaRPr lang="th-TH"/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596900" y="1549401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3600" b="1" u="sng" dirty="0"/>
              <a:t>Speed chart of each distance of </a:t>
            </a:r>
            <a:r>
              <a:rPr lang="en-US" sz="3600" b="1" u="sng" dirty="0" smtClean="0"/>
              <a:t>fifth </a:t>
            </a:r>
            <a:r>
              <a:rPr lang="en-US" sz="3600" b="1" u="sng" dirty="0"/>
              <a:t>person</a:t>
            </a:r>
          </a:p>
        </p:txBody>
      </p:sp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xmlns="" val="1391303929"/>
              </p:ext>
            </p:extLst>
          </p:nvPr>
        </p:nvGraphicFramePr>
        <p:xfrm>
          <a:off x="2585604" y="2052435"/>
          <a:ext cx="7173191" cy="43039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xmlns="" val="3471594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84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h-TH" sz="5400" b="1" dirty="0">
                <a:solidFill>
                  <a:srgbClr val="FFFFFF"/>
                </a:solidFill>
              </a:rPr>
              <a:t> </a:t>
            </a: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Test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result (sixth person)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52</a:t>
            </a:fld>
            <a:endParaRPr lang="th-TH"/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596900" y="1549401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3600" b="1" u="sng" dirty="0"/>
              <a:t>Speed chart of each distance of </a:t>
            </a:r>
            <a:r>
              <a:rPr lang="en-US" sz="3600" b="1" u="sng" dirty="0" smtClean="0"/>
              <a:t>sixth </a:t>
            </a:r>
            <a:r>
              <a:rPr lang="en-US" sz="3600" b="1" u="sng" dirty="0"/>
              <a:t>person</a:t>
            </a:r>
          </a:p>
        </p:txBody>
      </p:sp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xmlns="" val="2986231029"/>
              </p:ext>
            </p:extLst>
          </p:nvPr>
        </p:nvGraphicFramePr>
        <p:xfrm>
          <a:off x="2589741" y="2057400"/>
          <a:ext cx="7164917" cy="4298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xmlns="" val="1219660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84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Test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result (seventh person)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53</a:t>
            </a:fld>
            <a:endParaRPr lang="th-TH"/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596900" y="1549401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3600" b="1" u="sng" dirty="0"/>
              <a:t>Speed chart of each distance of </a:t>
            </a:r>
            <a:r>
              <a:rPr lang="en-US" sz="3600" b="1" u="sng" dirty="0" smtClean="0"/>
              <a:t>seventh </a:t>
            </a:r>
            <a:r>
              <a:rPr lang="en-US" sz="3600" b="1" u="sng" dirty="0"/>
              <a:t>person</a:t>
            </a:r>
          </a:p>
        </p:txBody>
      </p:sp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xmlns="" val="2533461866"/>
              </p:ext>
            </p:extLst>
          </p:nvPr>
        </p:nvGraphicFramePr>
        <p:xfrm>
          <a:off x="2589741" y="2057400"/>
          <a:ext cx="7164917" cy="4298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xmlns="" val="15256932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84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h-TH" sz="5400" b="1" dirty="0">
                <a:solidFill>
                  <a:srgbClr val="FFFFFF"/>
                </a:solidFill>
              </a:rPr>
              <a:t> </a:t>
            </a: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Test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result (eighth person)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54</a:t>
            </a:fld>
            <a:endParaRPr lang="th-TH"/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596900" y="1549401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3600" b="1" u="sng" dirty="0"/>
              <a:t>Speed chart of each distance of </a:t>
            </a:r>
            <a:r>
              <a:rPr lang="en-US" sz="3600" b="1" u="sng" dirty="0" smtClean="0"/>
              <a:t>eighth </a:t>
            </a:r>
            <a:r>
              <a:rPr lang="en-US" sz="3600" b="1" u="sng" dirty="0"/>
              <a:t>person</a:t>
            </a:r>
          </a:p>
        </p:txBody>
      </p:sp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xmlns="" val="3275001320"/>
              </p:ext>
            </p:extLst>
          </p:nvPr>
        </p:nvGraphicFramePr>
        <p:xfrm>
          <a:off x="2589741" y="2057400"/>
          <a:ext cx="7164917" cy="4298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xmlns="" val="367604628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84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Test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result (</a:t>
            </a:r>
            <a:r>
              <a:rPr lang="en-US" sz="5400" b="1" dirty="0" err="1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nineth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person)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55</a:t>
            </a:fld>
            <a:endParaRPr lang="th-TH"/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596900" y="1549401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3600" b="1" u="sng" dirty="0"/>
              <a:t>Speed chart of each distance of </a:t>
            </a:r>
            <a:r>
              <a:rPr lang="en-US" sz="3600" b="1" u="sng" dirty="0" err="1" smtClean="0"/>
              <a:t>nineth</a:t>
            </a:r>
            <a:r>
              <a:rPr lang="en-US" sz="3600" b="1" u="sng" dirty="0" smtClean="0"/>
              <a:t> </a:t>
            </a:r>
            <a:r>
              <a:rPr lang="en-US" sz="3600" b="1" u="sng" dirty="0"/>
              <a:t>person</a:t>
            </a:r>
          </a:p>
        </p:txBody>
      </p:sp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xmlns="" val="128575848"/>
              </p:ext>
            </p:extLst>
          </p:nvPr>
        </p:nvGraphicFramePr>
        <p:xfrm>
          <a:off x="2589741" y="2057400"/>
          <a:ext cx="7164917" cy="4298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xmlns="" val="855012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84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h-TH" sz="5400" b="1" dirty="0">
                <a:solidFill>
                  <a:srgbClr val="FFFFFF"/>
                </a:solidFill>
              </a:rPr>
              <a:t> </a:t>
            </a: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Test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result (tenth person)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56</a:t>
            </a:fld>
            <a:endParaRPr lang="th-TH"/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596900" y="1549401"/>
            <a:ext cx="10756900" cy="480694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3600" b="1" u="sng" dirty="0"/>
              <a:t>Speed chart of each distance of </a:t>
            </a:r>
            <a:r>
              <a:rPr lang="en-US" sz="3600" b="1" u="sng" dirty="0" smtClean="0"/>
              <a:t>tenth </a:t>
            </a:r>
            <a:r>
              <a:rPr lang="en-US" sz="3600" b="1" u="sng" dirty="0"/>
              <a:t>person</a:t>
            </a:r>
          </a:p>
        </p:txBody>
      </p:sp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xmlns="" val="3126187480"/>
              </p:ext>
            </p:extLst>
          </p:nvPr>
        </p:nvGraphicFramePr>
        <p:xfrm>
          <a:off x="2628467" y="2057400"/>
          <a:ext cx="7087466" cy="4298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xmlns="" val="4220425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84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Conclusion</a:t>
            </a:r>
            <a:endParaRPr 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57</a:t>
            </a:fld>
            <a:endParaRPr lang="th-TH"/>
          </a:p>
        </p:txBody>
      </p:sp>
      <p:sp>
        <p:nvSpPr>
          <p:cNvPr id="9" name="Content Placeholder 3"/>
          <p:cNvSpPr>
            <a:spLocks noGrp="1"/>
          </p:cNvSpPr>
          <p:nvPr>
            <p:ph sz="half" idx="1"/>
          </p:nvPr>
        </p:nvSpPr>
        <p:spPr>
          <a:xfrm>
            <a:off x="596900" y="1549401"/>
            <a:ext cx="10756900" cy="4806949"/>
          </a:xfrm>
        </p:spPr>
        <p:txBody>
          <a:bodyPr>
            <a:noAutofit/>
          </a:bodyPr>
          <a:lstStyle/>
          <a:p>
            <a:pPr marL="514350" lvl="0" indent="-514350">
              <a:buFont typeface="+mj-lt"/>
              <a:buAutoNum type="arabicPeriod"/>
            </a:pPr>
            <a:r>
              <a:rPr lang="en-US" sz="3600" b="1" dirty="0" smtClean="0"/>
              <a:t>Can design and create Speed </a:t>
            </a:r>
            <a:r>
              <a:rPr lang="en-US" sz="3600" b="1" dirty="0" err="1" smtClean="0"/>
              <a:t>Analyser</a:t>
            </a:r>
            <a:r>
              <a:rPr lang="th-TH" sz="3600" b="1" dirty="0" smtClean="0"/>
              <a:t> </a:t>
            </a:r>
            <a:r>
              <a:rPr lang="en-US" sz="3600" b="1" dirty="0" smtClean="0"/>
              <a:t>have succeeded</a:t>
            </a:r>
            <a:endParaRPr lang="th-TH" sz="3600" b="1" dirty="0" smtClean="0"/>
          </a:p>
          <a:p>
            <a:pPr marL="514350" lvl="0" indent="-514350">
              <a:buFont typeface="+mj-lt"/>
              <a:buAutoNum type="arabicPeriod"/>
            </a:pPr>
            <a:r>
              <a:rPr lang="en-US" sz="3600" b="1" dirty="0" smtClean="0"/>
              <a:t>Speed </a:t>
            </a:r>
            <a:r>
              <a:rPr lang="en-US" sz="3600" b="1" dirty="0" err="1" smtClean="0"/>
              <a:t>Analyser</a:t>
            </a:r>
            <a:r>
              <a:rPr lang="th-TH" sz="3600" b="1" dirty="0" smtClean="0"/>
              <a:t> </a:t>
            </a:r>
            <a:r>
              <a:rPr lang="en-US" sz="3600" b="1" dirty="0" smtClean="0"/>
              <a:t>has high accuracy</a:t>
            </a:r>
            <a:endParaRPr lang="en-US" sz="3600" dirty="0"/>
          </a:p>
          <a:p>
            <a:pPr marL="514350" indent="-514350">
              <a:buFont typeface="+mj-lt"/>
              <a:buAutoNum type="arabicPeriod"/>
            </a:pPr>
            <a:r>
              <a:rPr lang="en-US" sz="3600" b="1" dirty="0"/>
              <a:t>The test takers had a distinct performance relative to their speed skills,     with the average speed of 5.82 m / s in the range of 15 to 30 m in the 0 to 15 m range, with an average speed of 6.67 m / s. The range of 30-40 meters has an average speed of 6.98 m / s in the range of 40 to 50 m with an average speed of 7.13 m / s.</a:t>
            </a:r>
          </a:p>
          <a:p>
            <a:pPr marL="514350" lvl="0" indent="-514350">
              <a:buFont typeface="+mj-lt"/>
              <a:buAutoNum type="arabicPeriod"/>
            </a:pPr>
            <a:endParaRPr lang="en-US" sz="3600" b="1" dirty="0" smtClean="0"/>
          </a:p>
        </p:txBody>
      </p:sp>
    </p:spTree>
    <p:extLst>
      <p:ext uri="{BB962C8B-B14F-4D97-AF65-F5344CB8AC3E}">
        <p14:creationId xmlns:p14="http://schemas.microsoft.com/office/powerpoint/2010/main" xmlns="" val="115416914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www.rmutt.ac.th</a:t>
            </a:r>
            <a:endParaRPr lang="th-TH" dirty="0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58</a:t>
            </a:fld>
            <a:endParaRPr lang="th-TH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14400" y="1524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Conclusion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graphicFrame>
        <p:nvGraphicFramePr>
          <p:cNvPr id="9" name="Chart 74"/>
          <p:cNvGraphicFramePr/>
          <p:nvPr>
            <p:extLst>
              <p:ext uri="{D42A27DB-BD31-4B8C-83A1-F6EECF244321}">
                <p14:modId xmlns:p14="http://schemas.microsoft.com/office/powerpoint/2010/main" xmlns="" val="2743216177"/>
              </p:ext>
            </p:extLst>
          </p:nvPr>
        </p:nvGraphicFramePr>
        <p:xfrm>
          <a:off x="791103" y="1768773"/>
          <a:ext cx="6383501" cy="4344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hart 62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xmlns="" val="2553951554"/>
              </p:ext>
            </p:extLst>
          </p:nvPr>
        </p:nvGraphicFramePr>
        <p:xfrm>
          <a:off x="7519010" y="1507066"/>
          <a:ext cx="3767056" cy="2397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Chart 69"/>
          <p:cNvGraphicFramePr/>
          <p:nvPr>
            <p:extLst>
              <p:ext uri="{D42A27DB-BD31-4B8C-83A1-F6EECF244321}">
                <p14:modId xmlns:p14="http://schemas.microsoft.com/office/powerpoint/2010/main" xmlns="" val="292465482"/>
              </p:ext>
            </p:extLst>
          </p:nvPr>
        </p:nvGraphicFramePr>
        <p:xfrm>
          <a:off x="7535333" y="3979333"/>
          <a:ext cx="3750734" cy="2413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84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Conclusion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59</a:t>
            </a:fld>
            <a:endParaRPr lang="th-TH"/>
          </a:p>
        </p:txBody>
      </p:sp>
      <p:sp>
        <p:nvSpPr>
          <p:cNvPr id="8" name="ตัวยึดเนื้อหา 7"/>
          <p:cNvSpPr>
            <a:spLocks noGrp="1"/>
          </p:cNvSpPr>
          <p:nvPr>
            <p:ph sz="half" idx="1"/>
          </p:nvPr>
        </p:nvSpPr>
        <p:spPr>
          <a:xfrm>
            <a:off x="702734" y="1605492"/>
            <a:ext cx="10820400" cy="4351338"/>
          </a:xfrm>
        </p:spPr>
        <p:txBody>
          <a:bodyPr>
            <a:normAutofit/>
          </a:bodyPr>
          <a:lstStyle/>
          <a:p>
            <a:pPr lvl="0">
              <a:buNone/>
            </a:pPr>
            <a:r>
              <a:rPr lang="en-US" sz="4000" b="1" dirty="0" smtClean="0"/>
              <a:t>4.The average running speed can be used to develop physical fitness programs that relate to speeding skills. The distance of 50 meters is as follows.</a:t>
            </a:r>
            <a:endParaRPr lang="th-TH" sz="4000" b="1" dirty="0" smtClean="0"/>
          </a:p>
        </p:txBody>
      </p:sp>
    </p:spTree>
    <p:extLst>
      <p:ext uri="{BB962C8B-B14F-4D97-AF65-F5344CB8AC3E}">
        <p14:creationId xmlns:p14="http://schemas.microsoft.com/office/powerpoint/2010/main" xmlns="" val="115416914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2000">
        <p15:prstTrans prst="wind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4046" y="140678"/>
            <a:ext cx="10339754" cy="1237957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cs typeface="+mn-cs"/>
              </a:rPr>
              <a:t>Physical fitness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related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cs typeface="+mn-cs"/>
              </a:rPr>
              <a:t>to health</a:t>
            </a:r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741" y="4848072"/>
            <a:ext cx="10394949" cy="6621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	</a:t>
            </a:r>
            <a:r>
              <a:rPr lang="th-TH" sz="4000" b="1" dirty="0">
                <a:solidFill>
                  <a:schemeClr val="bg2">
                    <a:lumMod val="10000"/>
                  </a:schemeClr>
                </a:solidFill>
                <a:latin typeface="+mj-lt"/>
              </a:rPr>
              <a:t>5. </a:t>
            </a:r>
            <a:r>
              <a:rPr lang="en-US" sz="4000" b="1" dirty="0" smtClean="0">
                <a:solidFill>
                  <a:schemeClr val="bg2">
                    <a:lumMod val="10000"/>
                  </a:schemeClr>
                </a:solidFill>
                <a:latin typeface="+mj-lt"/>
              </a:rPr>
              <a:t>Body Composition</a:t>
            </a:r>
            <a:endParaRPr lang="en-US" sz="4000" b="1" dirty="0">
              <a:solidFill>
                <a:schemeClr val="bg2">
                  <a:lumMod val="10000"/>
                </a:schemeClr>
              </a:solidFill>
              <a:latin typeface="+mj-lt"/>
              <a:cs typeface="Angsana New" panose="02020603050405020304" pitchFamily="18" charset="-34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6</a:t>
            </a:fld>
            <a:endParaRPr lang="th-TH"/>
          </a:p>
        </p:txBody>
      </p:sp>
      <p:sp>
        <p:nvSpPr>
          <p:cNvPr id="8" name="สี่เหลี่ยมผืนผ้า 7"/>
          <p:cNvSpPr/>
          <p:nvPr/>
        </p:nvSpPr>
        <p:spPr>
          <a:xfrm>
            <a:off x="2254129" y="1540143"/>
            <a:ext cx="939799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4000" b="1" dirty="0" smtClean="0"/>
              <a:t> </a:t>
            </a:r>
            <a:endParaRPr lang="th-TH" sz="4000" b="1" dirty="0"/>
          </a:p>
        </p:txBody>
      </p:sp>
      <p:pic>
        <p:nvPicPr>
          <p:cNvPr id="4098" name="Picture 2" descr="ผลการค้นหารูปภาพสำหรับ สมรรถภาพทางกาย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102764" y="1884903"/>
            <a:ext cx="2700866" cy="1175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100" name="Picture 4" descr="http://www.bkkvariety.com/wp-content/uploads/2016/03/large_1354153719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89458" y="4134264"/>
            <a:ext cx="2650067" cy="14276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102" name="Picture 6" descr="http://www.ams.cmu.ac.th/amscsc/article/article7/image001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9194416" y="2512811"/>
            <a:ext cx="2028912" cy="24491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สี่เหลี่ยมผืนผ้า 3"/>
          <p:cNvSpPr/>
          <p:nvPr/>
        </p:nvSpPr>
        <p:spPr>
          <a:xfrm>
            <a:off x="1014046" y="1843453"/>
            <a:ext cx="355898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4000" b="1" dirty="0">
                <a:solidFill>
                  <a:srgbClr val="000000"/>
                </a:solidFill>
                <a:ea typeface="TH SarabunPSK"/>
              </a:rPr>
              <a:t>1</a:t>
            </a:r>
            <a:r>
              <a:rPr lang="th-TH" sz="4000" b="1" dirty="0" smtClean="0">
                <a:solidFill>
                  <a:srgbClr val="000000"/>
                </a:solidFill>
                <a:ea typeface="TH SarabunPSK"/>
              </a:rPr>
              <a:t>. </a:t>
            </a:r>
            <a:r>
              <a:rPr lang="en-US" sz="4000" b="1" dirty="0" smtClean="0">
                <a:solidFill>
                  <a:srgbClr val="000000"/>
                </a:solidFill>
                <a:ea typeface="TH SarabunPSK"/>
              </a:rPr>
              <a:t>Muscular Strength</a:t>
            </a:r>
            <a:endParaRPr lang="th-TH" sz="4000" b="1" dirty="0"/>
          </a:p>
        </p:txBody>
      </p:sp>
      <p:sp>
        <p:nvSpPr>
          <p:cNvPr id="9" name="สี่เหลี่ยมผืนผ้า 8"/>
          <p:cNvSpPr/>
          <p:nvPr/>
        </p:nvSpPr>
        <p:spPr>
          <a:xfrm>
            <a:off x="1809172" y="2763993"/>
            <a:ext cx="428028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4000" b="1" dirty="0">
                <a:solidFill>
                  <a:srgbClr val="000000"/>
                </a:solidFill>
                <a:ea typeface="TH SarabunPSK"/>
              </a:rPr>
              <a:t>2. </a:t>
            </a:r>
            <a:r>
              <a:rPr lang="en-US" sz="4000" b="1" dirty="0" smtClean="0">
                <a:solidFill>
                  <a:srgbClr val="000000"/>
                </a:solidFill>
                <a:ea typeface="TH SarabunPSK"/>
              </a:rPr>
              <a:t>Muscular Endurance</a:t>
            </a:r>
            <a:endParaRPr lang="th-TH" sz="4000" b="1" dirty="0"/>
          </a:p>
        </p:txBody>
      </p:sp>
      <p:sp>
        <p:nvSpPr>
          <p:cNvPr id="10" name="สี่เหลี่ยมผืนผ้า 9"/>
          <p:cNvSpPr/>
          <p:nvPr/>
        </p:nvSpPr>
        <p:spPr>
          <a:xfrm>
            <a:off x="2495045" y="3372693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457200" algn="thaiDist">
              <a:spcAft>
                <a:spcPts val="0"/>
              </a:spcAft>
            </a:pPr>
            <a:r>
              <a:rPr lang="th-TH" sz="4000" b="1" dirty="0">
                <a:solidFill>
                  <a:srgbClr val="000000"/>
                </a:solidFill>
                <a:ea typeface="TH SarabunPSK"/>
              </a:rPr>
              <a:t>3. </a:t>
            </a:r>
            <a:r>
              <a:rPr lang="en-US" sz="4000" b="1" dirty="0" smtClean="0">
                <a:solidFill>
                  <a:srgbClr val="000000"/>
                </a:solidFill>
                <a:ea typeface="TH SarabunPSK"/>
              </a:rPr>
              <a:t>Cardiorespiratory Endurance</a:t>
            </a:r>
            <a:endParaRPr lang="en-US" sz="4000" b="1" dirty="0">
              <a:ea typeface="TH SarabunPSK"/>
            </a:endParaRPr>
          </a:p>
        </p:txBody>
      </p:sp>
      <p:sp>
        <p:nvSpPr>
          <p:cNvPr id="11" name="สี่เหลี่ยมผืนผ้า 10"/>
          <p:cNvSpPr/>
          <p:nvPr/>
        </p:nvSpPr>
        <p:spPr>
          <a:xfrm>
            <a:off x="1716627" y="3915558"/>
            <a:ext cx="227177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4000" b="1" dirty="0">
                <a:solidFill>
                  <a:srgbClr val="000000"/>
                </a:solidFill>
                <a:ea typeface="TH SarabunPSK"/>
              </a:rPr>
              <a:t>4. </a:t>
            </a:r>
            <a:r>
              <a:rPr lang="en-US" sz="4000" b="1" dirty="0" smtClean="0">
                <a:solidFill>
                  <a:srgbClr val="000000"/>
                </a:solidFill>
                <a:ea typeface="TH SarabunPSK"/>
              </a:rPr>
              <a:t>Flexibility</a:t>
            </a:r>
            <a:r>
              <a:rPr lang="th-TH" sz="4000" b="1" dirty="0" smtClean="0">
                <a:solidFill>
                  <a:srgbClr val="000000"/>
                </a:solidFill>
                <a:ea typeface="TH SarabunPSK"/>
              </a:rPr>
              <a:t> </a:t>
            </a:r>
            <a:endParaRPr lang="th-TH" sz="4000" b="1" dirty="0"/>
          </a:p>
        </p:txBody>
      </p:sp>
    </p:spTree>
    <p:extLst>
      <p:ext uri="{BB962C8B-B14F-4D97-AF65-F5344CB8AC3E}">
        <p14:creationId xmlns:p14="http://schemas.microsoft.com/office/powerpoint/2010/main" xmlns="" val="343061913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621323" y="1497379"/>
            <a:ext cx="10750062" cy="4786190"/>
          </a:xfrm>
        </p:spPr>
        <p:txBody>
          <a:bodyPr>
            <a:normAutofit/>
          </a:bodyPr>
          <a:lstStyle/>
          <a:p>
            <a:pPr marL="742950" lvl="0" indent="-742950">
              <a:buNone/>
            </a:pPr>
            <a:r>
              <a:rPr lang="en-US" sz="4000" dirty="0" smtClean="0"/>
              <a:t>	</a:t>
            </a:r>
            <a:r>
              <a:rPr lang="en-US" sz="4000" b="1" dirty="0" smtClean="0"/>
              <a:t>Training </a:t>
            </a:r>
            <a:r>
              <a:rPr lang="en-US" sz="4000" b="1" dirty="0"/>
              <a:t>and training programs Plyometric Training (</a:t>
            </a:r>
            <a:r>
              <a:rPr lang="en-US" sz="4000" b="1" dirty="0" smtClean="0"/>
              <a:t>Plyometric Training</a:t>
            </a:r>
            <a:r>
              <a:rPr lang="en-US" sz="4000" b="1" dirty="0"/>
              <a:t>) It is a pattern and muscle training program that connects muscle strength with muscle contraction speed, resulting in muscle strength, plyometric training. Use jumping activities. Jumping </a:t>
            </a:r>
            <a:r>
              <a:rPr lang="en-US" sz="4000" b="1" dirty="0" err="1" smtClean="0"/>
              <a:t>Jumping</a:t>
            </a:r>
            <a:r>
              <a:rPr lang="en-US" sz="4000" b="1" dirty="0" smtClean="0"/>
              <a:t> </a:t>
            </a:r>
            <a:r>
              <a:rPr lang="en-US" sz="4000" b="1" dirty="0"/>
              <a:t>with the lower body and spinning Throwing and </a:t>
            </a:r>
            <a:r>
              <a:rPr lang="en-US" sz="4000" b="1" dirty="0" smtClean="0"/>
              <a:t>shoving </a:t>
            </a:r>
            <a:r>
              <a:rPr lang="en-US" sz="4000" b="1" dirty="0"/>
              <a:t>the ball with the ball using the upper body.</a:t>
            </a:r>
            <a:endParaRPr lang="th-TH" sz="4000" b="1" dirty="0" smtClean="0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60</a:t>
            </a:fld>
            <a:endParaRPr lang="th-TH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14400" y="1524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rPr>
              <a:t>Applying results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61</a:t>
            </a:fld>
            <a:endParaRPr lang="th-TH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14400" y="1524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Applying results</a:t>
            </a:r>
            <a:endParaRPr lang="en-US" sz="5400" b="1" dirty="0">
              <a:solidFill>
                <a:srgbClr val="FFFFFF"/>
              </a:solidFill>
            </a:endParaRPr>
          </a:p>
        </p:txBody>
      </p:sp>
      <p:pic>
        <p:nvPicPr>
          <p:cNvPr id="9" name="รูปภาพ 8" descr="http://www.jumpusa.com/pe.gif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1462" y="1591104"/>
            <a:ext cx="4994426" cy="42508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รูปภาพ 9" descr="http://www.amarinnewmedia.com/_Library/HC/2014/4/Content-1685.jpg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47489" y="2307216"/>
            <a:ext cx="3793955" cy="18202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621323" y="1497379"/>
            <a:ext cx="10750062" cy="4786190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US" sz="4000" b="1" dirty="0" smtClean="0"/>
              <a:t>ANAEROBIC </a:t>
            </a:r>
            <a:r>
              <a:rPr lang="en-US" sz="4000" b="1" dirty="0" smtClean="0"/>
              <a:t>TRANING </a:t>
            </a:r>
            <a:r>
              <a:rPr lang="en-US" sz="4000" b="1" dirty="0" smtClean="0"/>
              <a:t>PROGRAM</a:t>
            </a:r>
          </a:p>
          <a:p>
            <a:pPr algn="ctr">
              <a:buNone/>
            </a:pPr>
            <a:r>
              <a:rPr lang="en-US" sz="4000" b="1" dirty="0"/>
              <a:t>	</a:t>
            </a:r>
            <a:r>
              <a:rPr lang="en-US" sz="4000" b="1" dirty="0" smtClean="0"/>
              <a:t>Use a training style wit a full sprint of 70 – 90% of the maximum heart rate (according to individual student’s ability to run at full speed)</a:t>
            </a:r>
            <a:endParaRPr lang="en-US" sz="4000" b="1" dirty="0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62</a:t>
            </a:fld>
            <a:endParaRPr lang="th-TH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14400" y="1524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Applying results</a:t>
            </a:r>
            <a:endParaRPr lang="en-US" sz="5400" b="1" dirty="0">
              <a:solidFill>
                <a:srgbClr val="FFFFFF"/>
              </a:solidFill>
            </a:endParaRPr>
          </a:p>
        </p:txBody>
      </p:sp>
      <p:pic>
        <p:nvPicPr>
          <p:cNvPr id="8" name="รูปภาพ 7" descr="การออกกำลังกายที่ลดไขมันได้ดีที่สุด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80920" y="3885670"/>
            <a:ext cx="4350280" cy="23574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xmlns="" val="2078852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กล่องข้อความ 2"/>
          <p:cNvSpPr txBox="1"/>
          <p:nvPr/>
        </p:nvSpPr>
        <p:spPr>
          <a:xfrm>
            <a:off x="3556000" y="1638300"/>
            <a:ext cx="82423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smtClean="0">
                <a:solidFill>
                  <a:schemeClr val="tx1">
                    <a:lumMod val="10000"/>
                    <a:lumOff val="90000"/>
                  </a:schemeClr>
                </a:solidFill>
                <a:latin typeface="+mj-lt"/>
              </a:rPr>
              <a:t>Thanks for your </a:t>
            </a:r>
            <a:r>
              <a:rPr lang="en-US" sz="6000" b="1" dirty="0" smtClean="0">
                <a:solidFill>
                  <a:schemeClr val="tx1">
                    <a:lumMod val="10000"/>
                    <a:lumOff val="90000"/>
                  </a:schemeClr>
                </a:solidFill>
                <a:latin typeface="+mj-lt"/>
              </a:rPr>
              <a:t>attention</a:t>
            </a:r>
            <a:endParaRPr lang="en-US" sz="6000" b="1" dirty="0">
              <a:solidFill>
                <a:schemeClr val="tx1">
                  <a:lumMod val="10000"/>
                  <a:lumOff val="90000"/>
                </a:schemeClr>
              </a:solidFill>
              <a:latin typeface="+mj-lt"/>
            </a:endParaRPr>
          </a:p>
        </p:txBody>
      </p:sp>
      <p:sp>
        <p:nvSpPr>
          <p:cNvPr id="4" name="กล่องข้อความ 3"/>
          <p:cNvSpPr txBox="1"/>
          <p:nvPr/>
        </p:nvSpPr>
        <p:spPr>
          <a:xfrm>
            <a:off x="3848100" y="5476435"/>
            <a:ext cx="83439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cs typeface="Angsana New" panose="02020603050405020304" pitchFamily="18" charset="-34"/>
              </a:rPr>
              <a:t>Kanchanapisek</a:t>
            </a:r>
            <a:r>
              <a:rPr lang="en-US" b="1" dirty="0" smtClean="0">
                <a:solidFill>
                  <a:schemeClr val="accent2">
                    <a:lumMod val="60000"/>
                    <a:lumOff val="40000"/>
                  </a:schemeClr>
                </a:solidFill>
                <a:cs typeface="Angsana New" panose="02020603050405020304" pitchFamily="18" charset="-34"/>
              </a:rPr>
              <a:t> Wittayalai </a:t>
            </a:r>
            <a:r>
              <a:rPr lang="en-US" b="1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cs typeface="Angsana New" panose="02020603050405020304" pitchFamily="18" charset="-34"/>
              </a:rPr>
              <a:t>Nakhonpathom</a:t>
            </a:r>
            <a:r>
              <a:rPr lang="en-US" b="1" dirty="0" smtClean="0">
                <a:solidFill>
                  <a:schemeClr val="accent2">
                    <a:lumMod val="60000"/>
                    <a:lumOff val="40000"/>
                  </a:schemeClr>
                </a:solidFill>
                <a:cs typeface="Angsana New" panose="02020603050405020304" pitchFamily="18" charset="-34"/>
              </a:rPr>
              <a:t> School </a:t>
            </a:r>
          </a:p>
          <a:p>
            <a:pPr algn="ctr"/>
            <a:r>
              <a:rPr lang="en-US" b="1" dirty="0" smtClean="0">
                <a:solidFill>
                  <a:schemeClr val="accent2">
                    <a:lumMod val="60000"/>
                    <a:lumOff val="40000"/>
                  </a:schemeClr>
                </a:solidFill>
                <a:cs typeface="Angsana New" panose="02020603050405020304" pitchFamily="18" charset="-34"/>
              </a:rPr>
              <a:t>(</a:t>
            </a:r>
            <a:r>
              <a:rPr lang="en-US" b="1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cs typeface="Angsana New" panose="02020603050405020304" pitchFamily="18" charset="-34"/>
              </a:rPr>
              <a:t>Pratumnak</a:t>
            </a:r>
            <a:r>
              <a:rPr lang="en-US" b="1" dirty="0" smtClean="0">
                <a:solidFill>
                  <a:schemeClr val="accent2">
                    <a:lumMod val="60000"/>
                    <a:lumOff val="40000"/>
                  </a:schemeClr>
                </a:solidFill>
                <a:cs typeface="Angsana New" panose="02020603050405020304" pitchFamily="18" charset="-34"/>
              </a:rPr>
              <a:t> </a:t>
            </a:r>
            <a:r>
              <a:rPr lang="en-US" b="1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cs typeface="Angsana New" panose="02020603050405020304" pitchFamily="18" charset="-34"/>
              </a:rPr>
              <a:t>Suankularb</a:t>
            </a:r>
            <a:r>
              <a:rPr lang="en-US" b="1" dirty="0" smtClean="0">
                <a:solidFill>
                  <a:schemeClr val="accent2">
                    <a:lumMod val="60000"/>
                    <a:lumOff val="40000"/>
                  </a:schemeClr>
                </a:solidFill>
                <a:cs typeface="Angsana New" panose="02020603050405020304" pitchFamily="18" charset="-34"/>
              </a:rPr>
              <a:t> Mattayom)</a:t>
            </a:r>
            <a:endParaRPr lang="en-US" b="1" dirty="0">
              <a:solidFill>
                <a:schemeClr val="accent2">
                  <a:lumMod val="60000"/>
                  <a:lumOff val="40000"/>
                </a:schemeClr>
              </a:solidFill>
              <a:cs typeface="Angsana New" panose="02020603050405020304" pitchFamily="18" charset="-34"/>
            </a:endParaRPr>
          </a:p>
        </p:txBody>
      </p:sp>
      <p:sp>
        <p:nvSpPr>
          <p:cNvPr id="5" name="กล่องข้อความ 4"/>
          <p:cNvSpPr txBox="1"/>
          <p:nvPr/>
        </p:nvSpPr>
        <p:spPr>
          <a:xfrm>
            <a:off x="3556000" y="2666326"/>
            <a:ext cx="82423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smtClean="0">
                <a:solidFill>
                  <a:schemeClr val="tx1">
                    <a:lumMod val="10000"/>
                    <a:lumOff val="90000"/>
                  </a:schemeClr>
                </a:solidFill>
                <a:latin typeface="+mj-lt"/>
              </a:rPr>
              <a:t>If </a:t>
            </a:r>
            <a:r>
              <a:rPr lang="en-US" sz="6000" b="1" dirty="0" smtClean="0">
                <a:solidFill>
                  <a:schemeClr val="tx1">
                    <a:lumMod val="10000"/>
                    <a:lumOff val="90000"/>
                  </a:schemeClr>
                </a:solidFill>
                <a:latin typeface="+mj-lt"/>
              </a:rPr>
              <a:t>there are some mistake</a:t>
            </a:r>
            <a:br>
              <a:rPr lang="en-US" sz="6000" b="1" dirty="0" smtClean="0">
                <a:solidFill>
                  <a:schemeClr val="tx1">
                    <a:lumMod val="10000"/>
                    <a:lumOff val="90000"/>
                  </a:schemeClr>
                </a:solidFill>
                <a:latin typeface="+mj-lt"/>
              </a:rPr>
            </a:br>
            <a:r>
              <a:rPr lang="en-US" sz="6600" b="1" dirty="0" smtClean="0">
                <a:solidFill>
                  <a:srgbClr val="FFC000"/>
                </a:solidFill>
                <a:latin typeface="+mj-lt"/>
              </a:rPr>
              <a:t>please </a:t>
            </a:r>
            <a:r>
              <a:rPr lang="en-US" sz="6600" b="1" dirty="0" smtClean="0">
                <a:solidFill>
                  <a:srgbClr val="FFC000"/>
                </a:solidFill>
                <a:latin typeface="+mj-lt"/>
              </a:rPr>
              <a:t>apologize</a:t>
            </a:r>
            <a:endParaRPr lang="en-US" sz="6000" b="1" dirty="0">
              <a:solidFill>
                <a:srgbClr val="FFC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3512273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4046" y="140678"/>
            <a:ext cx="10339754" cy="1237957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cs typeface="+mn-cs"/>
              </a:rPr>
              <a:t>Physical fitness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related to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cs typeface="+mn-cs"/>
              </a:rPr>
              <a:t> skills</a:t>
            </a:r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8800" y="1594534"/>
            <a:ext cx="11087100" cy="49777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	</a:t>
            </a:r>
            <a:endParaRPr lang="en-US" sz="3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7</a:t>
            </a:fld>
            <a:endParaRPr lang="th-TH"/>
          </a:p>
        </p:txBody>
      </p:sp>
      <p:sp>
        <p:nvSpPr>
          <p:cNvPr id="9" name="สี่เหลี่ยมผืนผ้า 8"/>
          <p:cNvSpPr/>
          <p:nvPr/>
        </p:nvSpPr>
        <p:spPr>
          <a:xfrm>
            <a:off x="1129323" y="1378635"/>
            <a:ext cx="101092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rgbClr val="000000"/>
                </a:solidFill>
                <a:ea typeface="TH SarabunPSK"/>
              </a:rPr>
              <a:t>The physical fitness required for sport.</a:t>
            </a:r>
          </a:p>
          <a:p>
            <a:pPr algn="ctr"/>
            <a:r>
              <a:rPr lang="en-US" sz="3600" b="1" dirty="0">
                <a:solidFill>
                  <a:srgbClr val="000000"/>
                </a:solidFill>
                <a:ea typeface="TH SarabunPSK"/>
              </a:rPr>
              <a:t>This will make sport the most effective.</a:t>
            </a:r>
            <a:endParaRPr lang="th-TH" sz="4400" b="1" dirty="0"/>
          </a:p>
        </p:txBody>
      </p:sp>
      <p:pic>
        <p:nvPicPr>
          <p:cNvPr id="3074" name="Picture 2" descr="http://www.sahavicha.com/UserFiles/Image/bas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58801" y="3375276"/>
            <a:ext cx="3084362" cy="193833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www.beautyshopdd.com/uploads/article/poo2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973850" y="2908443"/>
            <a:ext cx="4420146" cy="28720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://ctheritagefoundation.org/wp-content/uploads/2014/08/12345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590722" y="3335028"/>
            <a:ext cx="3028244" cy="201882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46586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4046" y="140678"/>
            <a:ext cx="10339754" cy="1237957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Physical fitness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related to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skills</a:t>
            </a: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ngsana New" panose="02020603050405020304" pitchFamily="18" charset="-34"/>
              </a:rPr>
              <a:t>.</a:t>
            </a:r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cs typeface="+mn-cs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8</a:t>
            </a:fld>
            <a:endParaRPr lang="th-TH"/>
          </a:p>
        </p:txBody>
      </p:sp>
      <p:sp>
        <p:nvSpPr>
          <p:cNvPr id="4" name="สี่เหลี่ยมผืนผ้า 3"/>
          <p:cNvSpPr/>
          <p:nvPr/>
        </p:nvSpPr>
        <p:spPr>
          <a:xfrm>
            <a:off x="692300" y="2251665"/>
            <a:ext cx="140936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rgbClr val="000000"/>
                </a:solidFill>
                <a:latin typeface="+mj-lt"/>
                <a:ea typeface="TH SarabunPSK"/>
              </a:rPr>
              <a:t>1.Speed</a:t>
            </a:r>
            <a:r>
              <a:rPr lang="th-TH" sz="3600" b="1" dirty="0" smtClean="0">
                <a:solidFill>
                  <a:srgbClr val="000000"/>
                </a:solidFill>
                <a:latin typeface="+mj-lt"/>
                <a:ea typeface="TH SarabunPSK"/>
              </a:rPr>
              <a:t> </a:t>
            </a:r>
            <a:endParaRPr lang="th-TH" sz="3600" b="1" dirty="0">
              <a:latin typeface="+mj-lt"/>
            </a:endParaRPr>
          </a:p>
        </p:txBody>
      </p:sp>
      <p:sp>
        <p:nvSpPr>
          <p:cNvPr id="9" name="สี่เหลี่ยมผืนผ้า 8"/>
          <p:cNvSpPr/>
          <p:nvPr/>
        </p:nvSpPr>
        <p:spPr>
          <a:xfrm>
            <a:off x="5760618" y="2251664"/>
            <a:ext cx="25683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3600" b="1" dirty="0">
                <a:solidFill>
                  <a:srgbClr val="000000"/>
                </a:solidFill>
                <a:ea typeface="TH SarabunPSK"/>
              </a:rPr>
              <a:t>2. </a:t>
            </a:r>
            <a:r>
              <a:rPr lang="en-US" sz="3600" b="1" dirty="0" smtClean="0">
                <a:solidFill>
                  <a:srgbClr val="000000"/>
                </a:solidFill>
                <a:ea typeface="TH SarabunPSK"/>
              </a:rPr>
              <a:t>Muscle Power</a:t>
            </a:r>
            <a:endParaRPr lang="th-TH" sz="3600" b="1" dirty="0"/>
          </a:p>
        </p:txBody>
      </p:sp>
      <p:sp>
        <p:nvSpPr>
          <p:cNvPr id="10" name="สี่เหลี่ยมผืนผ้า 9"/>
          <p:cNvSpPr/>
          <p:nvPr/>
        </p:nvSpPr>
        <p:spPr>
          <a:xfrm>
            <a:off x="4379425" y="4643528"/>
            <a:ext cx="13468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3600" b="1" dirty="0">
                <a:solidFill>
                  <a:srgbClr val="000000"/>
                </a:solidFill>
                <a:ea typeface="TH SarabunPSK"/>
              </a:rPr>
              <a:t>3. </a:t>
            </a:r>
            <a:r>
              <a:rPr lang="en-US" sz="3600" b="1" dirty="0" smtClean="0">
                <a:solidFill>
                  <a:srgbClr val="000000"/>
                </a:solidFill>
                <a:ea typeface="TH SarabunPSK"/>
              </a:rPr>
              <a:t>Agility</a:t>
            </a:r>
            <a:endParaRPr lang="th-TH" sz="3600" b="1" dirty="0"/>
          </a:p>
        </p:txBody>
      </p:sp>
      <p:pic>
        <p:nvPicPr>
          <p:cNvPr id="4098" name="Picture 2" descr="http://www.siamsport.co.th/_ImagesNews/150526B9S6783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420100" y="1906629"/>
            <a:ext cx="2933700" cy="17672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4100" name="Picture 4" descr="http://sport.mthai.com/olympic2012/files/2012/08/000_DV126572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203190" y="1980623"/>
            <a:ext cx="2634061" cy="147137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4102" name="Picture 6" descr="http://topicstock.pantip.com/supachalasai/topicstock/2011/09/S11052215/S11052215-4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978784" y="4296074"/>
            <a:ext cx="2676427" cy="17932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xmlns="" val="3200037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4046" y="140678"/>
            <a:ext cx="10339754" cy="1237957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cs typeface="+mn-cs"/>
              </a:rPr>
              <a:t>Physical fitness 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related to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cs typeface="+mn-cs"/>
              </a:rPr>
              <a:t> skills</a:t>
            </a: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cs typeface="+mn-cs"/>
              </a:rPr>
              <a:t>.</a:t>
            </a:r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6560" y="1766767"/>
            <a:ext cx="3556562" cy="9541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	</a:t>
            </a:r>
            <a:r>
              <a:rPr lang="th-TH" sz="4000" b="1" dirty="0" smtClean="0">
                <a:latin typeface="+mj-lt"/>
              </a:rPr>
              <a:t>4.</a:t>
            </a:r>
            <a:r>
              <a:rPr lang="en-US" sz="4000" b="1" dirty="0" smtClean="0">
                <a:latin typeface="+mj-lt"/>
              </a:rPr>
              <a:t>Balance</a:t>
            </a:r>
            <a:r>
              <a:rPr lang="th-TH" sz="4000" b="1" dirty="0" smtClean="0">
                <a:latin typeface="+mj-lt"/>
              </a:rPr>
              <a:t> </a:t>
            </a:r>
            <a:endParaRPr lang="en-US" sz="4000" b="1" dirty="0">
              <a:latin typeface="+mj-lt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90DCD-4983-4C8B-8A93-1668132D0026}" type="datetime1">
              <a:rPr lang="th-TH" smtClean="0"/>
              <a:pPr/>
              <a:t>22/07/60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www.rmutt.ac.th</a:t>
            </a:r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BE64-DA9D-4D68-AEB8-0DD37FC051C7}" type="slidenum">
              <a:rPr lang="th-TH" smtClean="0"/>
              <a:pPr/>
              <a:t>9</a:t>
            </a:fld>
            <a:endParaRPr lang="th-TH"/>
          </a:p>
        </p:txBody>
      </p:sp>
      <p:sp>
        <p:nvSpPr>
          <p:cNvPr id="11" name="สี่เหลี่ยมผืนผ้า 10"/>
          <p:cNvSpPr/>
          <p:nvPr/>
        </p:nvSpPr>
        <p:spPr>
          <a:xfrm>
            <a:off x="4184824" y="3358636"/>
            <a:ext cx="298992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4000" b="1" dirty="0">
                <a:solidFill>
                  <a:srgbClr val="000000"/>
                </a:solidFill>
                <a:ea typeface="TH SarabunPSK"/>
              </a:rPr>
              <a:t>5</a:t>
            </a:r>
            <a:r>
              <a:rPr lang="th-TH" sz="4000" b="1" dirty="0" smtClean="0">
                <a:solidFill>
                  <a:srgbClr val="000000"/>
                </a:solidFill>
                <a:ea typeface="TH SarabunPSK"/>
              </a:rPr>
              <a:t>. </a:t>
            </a:r>
            <a:r>
              <a:rPr lang="en-US" sz="4000" b="1" dirty="0" smtClean="0">
                <a:solidFill>
                  <a:srgbClr val="000000"/>
                </a:solidFill>
                <a:ea typeface="TH SarabunPSK"/>
              </a:rPr>
              <a:t>Reaction Time</a:t>
            </a:r>
            <a:r>
              <a:rPr lang="th-TH" sz="4000" b="1" dirty="0" smtClean="0">
                <a:solidFill>
                  <a:srgbClr val="000000"/>
                </a:solidFill>
                <a:ea typeface="TH SarabunPSK"/>
              </a:rPr>
              <a:t> </a:t>
            </a:r>
            <a:endParaRPr lang="th-TH" sz="4000" b="1" dirty="0"/>
          </a:p>
        </p:txBody>
      </p:sp>
      <p:sp>
        <p:nvSpPr>
          <p:cNvPr id="12" name="สี่เหลี่ยมผืนผ้า 11"/>
          <p:cNvSpPr/>
          <p:nvPr/>
        </p:nvSpPr>
        <p:spPr>
          <a:xfrm>
            <a:off x="8372274" y="2230319"/>
            <a:ext cx="215956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3200" b="1" dirty="0">
                <a:solidFill>
                  <a:srgbClr val="000000"/>
                </a:solidFill>
                <a:latin typeface="+mj-lt"/>
                <a:ea typeface="TH SarabunPSK"/>
              </a:rPr>
              <a:t>6. </a:t>
            </a:r>
            <a:r>
              <a:rPr lang="en-US" sz="3200" b="1" dirty="0" smtClean="0">
                <a:solidFill>
                  <a:srgbClr val="000000"/>
                </a:solidFill>
                <a:latin typeface="+mj-lt"/>
                <a:ea typeface="TH SarabunPSK"/>
              </a:rPr>
              <a:t>Coordination</a:t>
            </a:r>
            <a:endParaRPr lang="th-TH" sz="3200" b="1" dirty="0">
              <a:latin typeface="+mj-lt"/>
            </a:endParaRPr>
          </a:p>
        </p:txBody>
      </p:sp>
      <p:pic>
        <p:nvPicPr>
          <p:cNvPr id="4104" name="Picture 8" descr="http://i.kapook.com/pete/21-02-2012/slackline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14046" y="2522707"/>
            <a:ext cx="2681590" cy="20111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4106" name="Picture 10" descr="http://s.jeban.com/userfiles/uploads/2010/11/16_16010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021241" y="2963264"/>
            <a:ext cx="3133954" cy="253055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4108" name="Picture 12" descr="https://sites.google.com/a/jr.ac.th/asean-yok/_/rsrc/1442457987534/kila-praca-chati/%E0%B8%81%E0%B8%B5%E0%B8%AC%E0%B8%B2.jpg?height=240&amp;width=32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355289" y="4150226"/>
            <a:ext cx="2648993" cy="19867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xmlns="" val="56215149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ธีมของ Office">
  <a:themeElements>
    <a:clrScheme name="Custom 19">
      <a:dk1>
        <a:srgbClr val="002060"/>
      </a:dk1>
      <a:lt1>
        <a:srgbClr val="D5E3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6">
      <a:majorFont>
        <a:latin typeface="TH SarabunPSK"/>
        <a:ea typeface=""/>
        <a:cs typeface="TH SarabunPSK"/>
      </a:majorFont>
      <a:minorFont>
        <a:latin typeface="TH SarabunPSK"/>
        <a:ea typeface=""/>
        <a:cs typeface="TH SarabunPSK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2404</TotalTime>
  <Words>1928</Words>
  <Application>Microsoft Office PowerPoint</Application>
  <PresentationFormat>กำหนดเอง</PresentationFormat>
  <Paragraphs>808</Paragraphs>
  <Slides>63</Slides>
  <Notes>0</Notes>
  <HiddenSlides>0</HiddenSlides>
  <MMClips>0</MMClips>
  <ScaleCrop>false</ScaleCrop>
  <HeadingPairs>
    <vt:vector size="4" baseType="variant">
      <vt:variant>
        <vt:lpstr>ชุดรูปแบบ</vt:lpstr>
      </vt:variant>
      <vt:variant>
        <vt:i4>1</vt:i4>
      </vt:variant>
      <vt:variant>
        <vt:lpstr>ชื่อเรื่องภาพนิ่ง</vt:lpstr>
      </vt:variant>
      <vt:variant>
        <vt:i4>63</vt:i4>
      </vt:variant>
    </vt:vector>
  </HeadingPairs>
  <TitlesOfParts>
    <vt:vector size="64" baseType="lpstr">
      <vt:lpstr>ธีมของ Office</vt:lpstr>
      <vt:lpstr>ภาพนิ่ง 1</vt:lpstr>
      <vt:lpstr>ภาพนิ่ง 2</vt:lpstr>
      <vt:lpstr>Advisors</vt:lpstr>
      <vt:lpstr>Physical fitness</vt:lpstr>
      <vt:lpstr>Physical fitness related to health</vt:lpstr>
      <vt:lpstr>Physical fitness related to health</vt:lpstr>
      <vt:lpstr>Physical fitness related to skills</vt:lpstr>
      <vt:lpstr>Physical fitness related to skills.</vt:lpstr>
      <vt:lpstr>Physical fitness related to skills.</vt:lpstr>
      <vt:lpstr>Physical Fitness Tests</vt:lpstr>
      <vt:lpstr>ภาพนิ่ง 11</vt:lpstr>
      <vt:lpstr>Speed</vt:lpstr>
      <vt:lpstr>Steps of short run speed.</vt:lpstr>
      <vt:lpstr>ภาพนิ่ง 14</vt:lpstr>
      <vt:lpstr>Speed test equipment</vt:lpstr>
      <vt:lpstr>Swift SpeedLight timing training systems</vt:lpstr>
      <vt:lpstr>Layout of equipment of “SPEED ANALYSER”</vt:lpstr>
      <vt:lpstr>Material used in speed analyser</vt:lpstr>
      <vt:lpstr>Research Objectives</vt:lpstr>
      <vt:lpstr>Scope of research</vt:lpstr>
      <vt:lpstr>Hypothesis</vt:lpstr>
      <vt:lpstr>Variable studied</vt:lpstr>
      <vt:lpstr>ภาพนิ่ง 23</vt:lpstr>
      <vt:lpstr>ภาพนิ่ง 24</vt:lpstr>
      <vt:lpstr>ภาพนิ่ง 25</vt:lpstr>
      <vt:lpstr>ภาพนิ่ง 26</vt:lpstr>
      <vt:lpstr>ภาพนิ่ง 27</vt:lpstr>
      <vt:lpstr>ภาพนิ่ง 28</vt:lpstr>
      <vt:lpstr>ภาพนิ่ง 29</vt:lpstr>
      <vt:lpstr>ภาพนิ่ง 30</vt:lpstr>
      <vt:lpstr>ภาพนิ่ง 31</vt:lpstr>
      <vt:lpstr>ภาพนิ่ง 32</vt:lpstr>
      <vt:lpstr>ภาพนิ่ง 33</vt:lpstr>
      <vt:lpstr>ภาพนิ่ง 34</vt:lpstr>
      <vt:lpstr>ภาพนิ่ง 35</vt:lpstr>
      <vt:lpstr>ภาพนิ่ง 36</vt:lpstr>
      <vt:lpstr>ภาพนิ่ง 37</vt:lpstr>
      <vt:lpstr>ภาพนิ่ง 38</vt:lpstr>
      <vt:lpstr>ภาพนิ่ง 39</vt:lpstr>
      <vt:lpstr>ภาพนิ่ง 40</vt:lpstr>
      <vt:lpstr> Test result (0 – 15 meters)</vt:lpstr>
      <vt:lpstr> Test result (0 – 30 meters)</vt:lpstr>
      <vt:lpstr> Test result (0 – 40 meters)</vt:lpstr>
      <vt:lpstr> Test result (0 – 50 meters)</vt:lpstr>
      <vt:lpstr> Test result (Overall)</vt:lpstr>
      <vt:lpstr> Test result (Overall)</vt:lpstr>
      <vt:lpstr> Test result (first person)</vt:lpstr>
      <vt:lpstr> Test result (second person)</vt:lpstr>
      <vt:lpstr> Test result (third person)</vt:lpstr>
      <vt:lpstr>Test result (fourth person)</vt:lpstr>
      <vt:lpstr> Test result (fifth person)</vt:lpstr>
      <vt:lpstr> Test result (sixth person)</vt:lpstr>
      <vt:lpstr>Test result (seventh person)</vt:lpstr>
      <vt:lpstr> Test result (eighth person)</vt:lpstr>
      <vt:lpstr>Test result (nineth person)</vt:lpstr>
      <vt:lpstr> Test result (tenth person)</vt:lpstr>
      <vt:lpstr>Conclusion</vt:lpstr>
      <vt:lpstr>ภาพนิ่ง 58</vt:lpstr>
      <vt:lpstr>Conclusion</vt:lpstr>
      <vt:lpstr>ภาพนิ่ง 60</vt:lpstr>
      <vt:lpstr>ภาพนิ่ง 61</vt:lpstr>
      <vt:lpstr>ภาพนิ่ง 62</vt:lpstr>
      <vt:lpstr>ภาพนิ่ง 63</vt:lpstr>
    </vt:vector>
  </TitlesOfParts>
  <LinksUpToDate>false</LinksUpToDate>
  <SharedDoc>false</SharedDoc>
  <HyperlinkBase>http://www.rmutt.ac.th/</HyperlinkBase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PowerPoint-RMUTT</dc:title>
  <dc:subject>เทมเพลต PowerPoint มทร.ธัญบุรี</dc:subject>
  <dc:creator>http://www.rmutt.ac.th/, Jatuporn Panjoi</dc:creator>
  <cp:keywords>Template ppt, Template RMUTT, PowerPoint,rajamangala university of technology thanyaburi</cp:keywords>
  <cp:lastModifiedBy>user</cp:lastModifiedBy>
  <cp:revision>292</cp:revision>
  <dcterms:created xsi:type="dcterms:W3CDTF">2013-07-06T12:19:18Z</dcterms:created>
  <dcterms:modified xsi:type="dcterms:W3CDTF">2017-07-22T11:08:40Z</dcterms:modified>
</cp:coreProperties>
</file>

<file path=docProps/thumbnail.jpeg>
</file>